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35"/>
  </p:notesMasterIdLst>
  <p:sldIdLst>
    <p:sldId id="1300" r:id="rId6"/>
    <p:sldId id="1428" r:id="rId7"/>
    <p:sldId id="1350" r:id="rId8"/>
    <p:sldId id="1354" r:id="rId9"/>
    <p:sldId id="1416" r:id="rId10"/>
    <p:sldId id="1417" r:id="rId11"/>
    <p:sldId id="1418" r:id="rId12"/>
    <p:sldId id="1356" r:id="rId13"/>
    <p:sldId id="1419" r:id="rId14"/>
    <p:sldId id="1357" r:id="rId15"/>
    <p:sldId id="1421" r:id="rId16"/>
    <p:sldId id="1420" r:id="rId17"/>
    <p:sldId id="1359" r:id="rId18"/>
    <p:sldId id="1422" r:id="rId19"/>
    <p:sldId id="1423" r:id="rId20"/>
    <p:sldId id="1360" r:id="rId21"/>
    <p:sldId id="1361" r:id="rId22"/>
    <p:sldId id="1424" r:id="rId23"/>
    <p:sldId id="1362" r:id="rId24"/>
    <p:sldId id="1363" r:id="rId25"/>
    <p:sldId id="1425" r:id="rId26"/>
    <p:sldId id="1364" r:id="rId27"/>
    <p:sldId id="1426" r:id="rId28"/>
    <p:sldId id="1427" r:id="rId29"/>
    <p:sldId id="1414" r:id="rId30"/>
    <p:sldId id="1429" r:id="rId31"/>
    <p:sldId id="1431" r:id="rId32"/>
    <p:sldId id="1432" r:id="rId33"/>
    <p:sldId id="143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300"/>
            <p14:sldId id="1428"/>
            <p14:sldId id="1350"/>
            <p14:sldId id="1354"/>
            <p14:sldId id="1416"/>
            <p14:sldId id="1417"/>
            <p14:sldId id="1418"/>
            <p14:sldId id="1356"/>
            <p14:sldId id="1419"/>
            <p14:sldId id="1357"/>
            <p14:sldId id="1421"/>
            <p14:sldId id="1420"/>
            <p14:sldId id="1359"/>
            <p14:sldId id="1422"/>
            <p14:sldId id="1423"/>
            <p14:sldId id="1360"/>
            <p14:sldId id="1361"/>
            <p14:sldId id="1424"/>
            <p14:sldId id="1362"/>
            <p14:sldId id="1363"/>
            <p14:sldId id="1425"/>
            <p14:sldId id="1364"/>
            <p14:sldId id="1426"/>
            <p14:sldId id="1427"/>
            <p14:sldId id="1414"/>
          </p14:sldIdLst>
        </p14:section>
        <p14:section name="Appendix: Image Descriptions for Unsighted Students" id="{9E859B0B-078E-463E-89A6-21C20DD280C4}">
          <p14:sldIdLst>
            <p14:sldId id="1429"/>
            <p14:sldId id="1431"/>
            <p14:sldId id="1432"/>
            <p14:sldId id="1433"/>
          </p14:sldIdLst>
        </p14:section>
      </p14:sectionLst>
    </p:ext>
    <p:ext uri="{EFAFB233-063F-42B5-8137-9DF3F51BA10A}">
      <p15:sldGuideLst xmlns:p15="http://schemas.microsoft.com/office/powerpoint/2012/main">
        <p15:guide id="2" pos="2880" userDrawn="1">
          <p15:clr>
            <a:srgbClr val="A4A3A4"/>
          </p15:clr>
        </p15:guide>
        <p15:guide id="3" orient="horz" pos="2184"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31A"/>
    <a:srgbClr val="00206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94011" autoAdjust="0"/>
  </p:normalViewPr>
  <p:slideViewPr>
    <p:cSldViewPr snapToGrid="0" showGuides="1">
      <p:cViewPr varScale="1">
        <p:scale>
          <a:sx n="104" d="100"/>
          <a:sy n="104" d="100"/>
        </p:scale>
        <p:origin x="1374" y="102"/>
      </p:cViewPr>
      <p:guideLst>
        <p:guide pos="2880"/>
        <p:guide orient="horz" pos="2184"/>
        <p:guide pos="5664"/>
        <p:guide pos="456"/>
        <p:guide orient="horz" pos="794"/>
      </p:guideLst>
    </p:cSldViewPr>
  </p:slideViewPr>
  <p:outlineViewPr>
    <p:cViewPr>
      <p:scale>
        <a:sx n="33" d="100"/>
        <a:sy n="33" d="100"/>
      </p:scale>
      <p:origin x="0" y="-20376"/>
    </p:cViewPr>
  </p:outlineViewPr>
  <p:notesTextViewPr>
    <p:cViewPr>
      <p:scale>
        <a:sx n="100" d="100"/>
        <a:sy n="100" d="100"/>
      </p:scale>
      <p:origin x="0" y="0"/>
    </p:cViewPr>
  </p:notesTextViewPr>
  <p:sorterViewPr>
    <p:cViewPr>
      <p:scale>
        <a:sx n="100" d="100"/>
        <a:sy n="100" d="100"/>
      </p:scale>
      <p:origin x="0" y="-16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6/19/2023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6" name="Text Placeholder 5">
            <a:extLst>
              <a:ext uri="{FF2B5EF4-FFF2-40B4-BE49-F238E27FC236}">
                <a16:creationId xmlns:a16="http://schemas.microsoft.com/office/drawing/2014/main" id="{86BC39A2-AF84-45C2-83EE-905F94C1BAC0}"/>
              </a:ext>
            </a:extLst>
          </p:cNvPr>
          <p:cNvSpPr>
            <a:spLocks noGrp="1"/>
          </p:cNvSpPr>
          <p:nvPr>
            <p:ph type="body" sz="quarter" idx="11"/>
          </p:nvPr>
        </p:nvSpPr>
        <p:spPr>
          <a:xfrm>
            <a:off x="0" y="6534150"/>
            <a:ext cx="9144000" cy="195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41ADBFC-0CEA-4978-9AAF-F5B9F9B93769}"/>
              </a:ext>
            </a:extLst>
          </p:cNvPr>
          <p:cNvSpPr>
            <a:spLocks noGrp="1"/>
          </p:cNvSpPr>
          <p:nvPr>
            <p:ph type="body" sz="quarter" idx="12"/>
          </p:nvPr>
        </p:nvSpPr>
        <p:spPr>
          <a:xfrm>
            <a:off x="2352675" y="6161088"/>
            <a:ext cx="3702050" cy="212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842" y="2428874"/>
            <a:ext cx="3035808" cy="697199"/>
          </a:xfrm>
        </p:spPr>
        <p:txBody>
          <a:bodyPr/>
          <a:lstStyle/>
          <a:p>
            <a:r>
              <a:rPr lang="en-US" dirty="0"/>
              <a:t>Chapter 5</a:t>
            </a:r>
          </a:p>
        </p:txBody>
      </p:sp>
      <p:sp>
        <p:nvSpPr>
          <p:cNvPr id="3" name="Subtitle 2"/>
          <p:cNvSpPr>
            <a:spLocks noGrp="1"/>
          </p:cNvSpPr>
          <p:nvPr>
            <p:ph type="subTitle" idx="1"/>
          </p:nvPr>
        </p:nvSpPr>
        <p:spPr>
          <a:xfrm>
            <a:off x="650367" y="3184004"/>
            <a:ext cx="3035808" cy="1540395"/>
          </a:xfrm>
        </p:spPr>
        <p:txBody>
          <a:bodyPr/>
          <a:lstStyle/>
          <a:p>
            <a:r>
              <a:rPr lang="en-US" dirty="0"/>
              <a:t>Accounting for Other Government Fund Types: Capital Projects, Debt Service, and Permanent Funds</a:t>
            </a:r>
          </a:p>
        </p:txBody>
      </p:sp>
      <p:pic>
        <p:nvPicPr>
          <p:cNvPr id="5" name="Picture 4" descr="The cover page of a book is Essentials of Accounting for Governmental and Not for Profit Organizations, Fifteenth edition, Paul A. Copley."/>
          <p:cNvPicPr>
            <a:picLocks noChangeAspect="1"/>
          </p:cNvPicPr>
          <p:nvPr/>
        </p:nvPicPr>
        <p:blipFill>
          <a:blip r:embed="rId2"/>
          <a:stretch>
            <a:fillRect/>
          </a:stretch>
        </p:blipFill>
        <p:spPr>
          <a:xfrm>
            <a:off x="4596239" y="1194609"/>
            <a:ext cx="3334801" cy="4773582"/>
          </a:xfrm>
          <a:prstGeom prst="rect">
            <a:avLst/>
          </a:prstGeom>
        </p:spPr>
      </p:pic>
      <p:sp>
        <p:nvSpPr>
          <p:cNvPr id="7" name="Text Placeholder 6">
            <a:extLst>
              <a:ext uri="{FF2B5EF4-FFF2-40B4-BE49-F238E27FC236}">
                <a16:creationId xmlns:a16="http://schemas.microsoft.com/office/drawing/2014/main" id="{DC8AB07A-2DE0-4795-BB88-FDE25916EA8B}"/>
              </a:ext>
            </a:extLst>
          </p:cNvPr>
          <p:cNvSpPr>
            <a:spLocks noGrp="1"/>
          </p:cNvSpPr>
          <p:nvPr>
            <p:ph type="body" sz="quarter" idx="11"/>
          </p:nvPr>
        </p:nvSpPr>
        <p:spPr/>
        <p:txBody>
          <a:bodyPr anchor="ctr"/>
          <a:lstStyle/>
          <a:p>
            <a:pPr algn="ctr"/>
            <a:r>
              <a:rPr lang="en-US" sz="1200" dirty="0">
                <a:solidFill>
                  <a:schemeClr val="tx1"/>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47380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Capital Project Funds to Use </a:t>
            </a:r>
            <a:r>
              <a:rPr lang="en-US" sz="1100" b="0" dirty="0"/>
              <a:t>1</a:t>
            </a:r>
          </a:p>
        </p:txBody>
      </p:sp>
      <p:sp>
        <p:nvSpPr>
          <p:cNvPr id="3" name="Content Placeholder 2"/>
          <p:cNvSpPr>
            <a:spLocks noGrp="1"/>
          </p:cNvSpPr>
          <p:nvPr>
            <p:ph sz="quarter" idx="11"/>
          </p:nvPr>
        </p:nvSpPr>
        <p:spPr/>
        <p:txBody>
          <a:bodyPr/>
          <a:lstStyle/>
          <a:p>
            <a:r>
              <a:rPr lang="en-US" dirty="0"/>
              <a:t>Some jurisdictions may require a separate fund for each building project.</a:t>
            </a:r>
          </a:p>
          <a:p>
            <a:r>
              <a:rPr lang="en-US" dirty="0"/>
              <a:t>Otherwise, governments may account for all, or at least related construction projects, in a single fund using the ‘fund within a fund’ approach.</a:t>
            </a:r>
          </a:p>
          <a:p>
            <a:pPr marL="292608" indent="-292608">
              <a:buFont typeface="Arial" panose="020B0604020202020204" pitchFamily="34" charset="0"/>
              <a:buChar char="•"/>
            </a:pPr>
            <a:r>
              <a:rPr lang="en-US" dirty="0"/>
              <a:t>In that case a government will use separate accounts for:</a:t>
            </a:r>
          </a:p>
          <a:p>
            <a:pPr marL="621792" lvl="1" indent="-320040"/>
            <a:r>
              <a:rPr lang="en-US" dirty="0"/>
              <a:t>Expenditures – Project 1,</a:t>
            </a:r>
          </a:p>
          <a:p>
            <a:pPr marL="621792" lvl="1" indent="-320040"/>
            <a:r>
              <a:rPr lang="en-US" dirty="0"/>
              <a:t>Expenditures – Project 2, et</a:t>
            </a:r>
            <a:r>
              <a:rPr lang="en-US" sz="100" dirty="0"/>
              <a:t>cetera</a:t>
            </a:r>
            <a:r>
              <a:rPr lang="en-US" dirty="0"/>
              <a: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386491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Capital Project Funds to Use </a:t>
            </a:r>
            <a:r>
              <a:rPr lang="en-US" sz="1100" b="0" dirty="0"/>
              <a:t>2</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Often major projects are financed through bond issues which limit the use of proceeds to a specific project.</a:t>
            </a:r>
          </a:p>
          <a:p>
            <a:pPr marL="292608" indent="-292608">
              <a:buFont typeface="Arial" panose="020B0604020202020204" pitchFamily="34" charset="0"/>
              <a:buChar char="•"/>
            </a:pPr>
            <a:r>
              <a:rPr lang="en-US" dirty="0"/>
              <a:t>Reporting objective – To make sure you can demonstrate the funds intended to be used on a specific project are traceable to the project.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352887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200" dirty="0"/>
              <a:t>Fund Definitions Debt Service Funds</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1253131"/>
          </a:xfrm>
        </p:spPr>
        <p:txBody>
          <a:bodyPr/>
          <a:lstStyle/>
          <a:p>
            <a:pPr marL="292608" indent="-292608">
              <a:buFont typeface="Arial" panose="020B0604020202020204" pitchFamily="34" charset="0"/>
              <a:buChar char="•"/>
            </a:pPr>
            <a:r>
              <a:rPr lang="en-US" b="1" dirty="0"/>
              <a:t>Debt Service Funds: </a:t>
            </a:r>
            <a:r>
              <a:rPr lang="en-US" dirty="0"/>
              <a:t>Account for and report financial resources that are </a:t>
            </a:r>
            <a:r>
              <a:rPr lang="en-US" i="1" dirty="0"/>
              <a:t>restricted, committed or assigned </a:t>
            </a:r>
            <a:r>
              <a:rPr lang="en-US" dirty="0"/>
              <a:t>to expenditure for principal and interest.</a:t>
            </a:r>
          </a:p>
        </p:txBody>
      </p:sp>
      <p:sp>
        <p:nvSpPr>
          <p:cNvPr id="4" name="Content Placeholder 3">
            <a:extLst>
              <a:ext uri="{FF2B5EF4-FFF2-40B4-BE49-F238E27FC236}">
                <a16:creationId xmlns:a16="http://schemas.microsoft.com/office/drawing/2014/main" id="{BF8275B0-C716-4969-B8DA-2EEBE6DE73A3}"/>
              </a:ext>
            </a:extLst>
          </p:cNvPr>
          <p:cNvSpPr>
            <a:spLocks noGrp="1"/>
          </p:cNvSpPr>
          <p:nvPr>
            <p:ph sz="quarter" idx="14"/>
          </p:nvPr>
        </p:nvSpPr>
        <p:spPr>
          <a:xfrm>
            <a:off x="3058160" y="3200400"/>
            <a:ext cx="5181600" cy="1595120"/>
          </a:xfrm>
        </p:spPr>
        <p:txBody>
          <a:bodyPr/>
          <a:lstStyle/>
          <a:p>
            <a:r>
              <a:rPr lang="en-US" dirty="0"/>
              <a:t>But, would not include debt service on liabilities properly reported in an enterprise fund (example water treatment plant).</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12</a:t>
            </a:fld>
            <a:endParaRPr lang="en-US"/>
          </a:p>
        </p:txBody>
      </p:sp>
    </p:spTree>
    <p:extLst>
      <p:ext uri="{BB962C8B-B14F-4D97-AF65-F5344CB8AC3E}">
        <p14:creationId xmlns:p14="http://schemas.microsoft.com/office/powerpoint/2010/main" val="204833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Debt Service Funds</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Sinking fund and payments on bonds.</a:t>
            </a:r>
          </a:p>
          <a:p>
            <a:pPr marL="292608" indent="-292608">
              <a:buFont typeface="Arial" panose="020B0604020202020204" pitchFamily="34" charset="0"/>
              <a:buChar char="•"/>
            </a:pPr>
            <a:r>
              <a:rPr lang="en-US" dirty="0"/>
              <a:t>Payments on long-term notes.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101940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600" dirty="0"/>
              <a:t>Purpose of Debt Service Fund</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2096411"/>
          </a:xfrm>
        </p:spPr>
        <p:txBody>
          <a:bodyPr/>
          <a:lstStyle/>
          <a:p>
            <a:r>
              <a:rPr lang="en-US" dirty="0"/>
              <a:t>The debt service fund accumulates resources to pay principal and interest on long–term debts of the overall government.</a:t>
            </a:r>
          </a:p>
          <a:p>
            <a:pPr marL="292608" indent="-292608">
              <a:buFont typeface="Arial" panose="020B0604020202020204" pitchFamily="34" charset="0"/>
              <a:buChar char="•"/>
            </a:pPr>
            <a:r>
              <a:rPr lang="en-US" dirty="0"/>
              <a:t>Debt service funds are not used for proprietary fund debts, those funds report and service their own long–term debt.</a:t>
            </a:r>
          </a:p>
        </p:txBody>
      </p:sp>
      <p:sp>
        <p:nvSpPr>
          <p:cNvPr id="6" name="Content Placeholder 5">
            <a:extLst>
              <a:ext uri="{FF2B5EF4-FFF2-40B4-BE49-F238E27FC236}">
                <a16:creationId xmlns:a16="http://schemas.microsoft.com/office/drawing/2014/main" id="{49D3AE57-24C5-493B-9931-78A30DA206DE}"/>
              </a:ext>
            </a:extLst>
          </p:cNvPr>
          <p:cNvSpPr>
            <a:spLocks noGrp="1"/>
          </p:cNvSpPr>
          <p:nvPr>
            <p:ph sz="quarter" idx="14"/>
          </p:nvPr>
        </p:nvSpPr>
        <p:spPr>
          <a:xfrm>
            <a:off x="342900" y="3464560"/>
            <a:ext cx="8458200" cy="2814320"/>
          </a:xfrm>
        </p:spPr>
        <p:txBody>
          <a:bodyPr/>
          <a:lstStyle/>
          <a:p>
            <a:r>
              <a:rPr lang="en-US" dirty="0"/>
              <a:t>While the debt service accumulates money and makes principal and interest payments, bonds payable is not a liability of the fund. This is because the Debt Service Fund uses the modified accrual basis/ current resources measurement focus.</a:t>
            </a:r>
          </a:p>
          <a:p>
            <a:r>
              <a:rPr lang="en-US" dirty="0"/>
              <a:t>The Bond Liability is reported in the government-wide Statement of Net Position.</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55720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600" dirty="0"/>
              <a:t>Sources of Debt Service Financing</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2350411"/>
          </a:xfrm>
        </p:spPr>
        <p:txBody>
          <a:bodyPr/>
          <a:lstStyle/>
          <a:p>
            <a:r>
              <a:rPr lang="en-US" dirty="0"/>
              <a:t>Transfers.</a:t>
            </a:r>
          </a:p>
          <a:p>
            <a:pPr marL="292608" indent="-292608">
              <a:buFont typeface="Arial" panose="020B0604020202020204" pitchFamily="34" charset="0"/>
              <a:buChar char="•"/>
            </a:pPr>
            <a:r>
              <a:rPr lang="en-US" dirty="0"/>
              <a:t>Typically from the General fund, but also:</a:t>
            </a:r>
          </a:p>
          <a:p>
            <a:pPr marL="621792" lvl="1" indent="-320040"/>
            <a:r>
              <a:rPr lang="en-US" dirty="0"/>
              <a:t>Premiums or accrued interest at the time of issuance are often transfer to D</a:t>
            </a:r>
            <a:r>
              <a:rPr lang="en-US" sz="100" dirty="0"/>
              <a:t> </a:t>
            </a:r>
            <a:r>
              <a:rPr lang="en-US" dirty="0"/>
              <a:t>S</a:t>
            </a:r>
            <a:r>
              <a:rPr lang="en-US" sz="100" dirty="0"/>
              <a:t> </a:t>
            </a:r>
            <a:r>
              <a:rPr lang="en-US" dirty="0"/>
              <a:t>F from Capital Project fund (C</a:t>
            </a:r>
            <a:r>
              <a:rPr lang="en-US" sz="100" dirty="0"/>
              <a:t> </a:t>
            </a:r>
            <a:r>
              <a:rPr lang="en-US" dirty="0"/>
              <a:t>P</a:t>
            </a:r>
            <a:r>
              <a:rPr lang="en-US" sz="100" dirty="0"/>
              <a:t> </a:t>
            </a:r>
            <a:r>
              <a:rPr lang="en-US" dirty="0"/>
              <a:t>F).</a:t>
            </a:r>
          </a:p>
          <a:p>
            <a:pPr marL="621792" lvl="1" indent="-320040"/>
            <a:r>
              <a:rPr lang="en-US" dirty="0"/>
              <a:t>Unused balance transferred from C</a:t>
            </a:r>
            <a:r>
              <a:rPr lang="en-US" sz="100" dirty="0"/>
              <a:t> </a:t>
            </a:r>
            <a:r>
              <a:rPr lang="en-US" dirty="0"/>
              <a:t>P</a:t>
            </a:r>
            <a:r>
              <a:rPr lang="en-US" sz="100" dirty="0"/>
              <a:t> </a:t>
            </a:r>
            <a:r>
              <a:rPr lang="en-US" dirty="0"/>
              <a:t>F.</a:t>
            </a:r>
          </a:p>
        </p:txBody>
      </p:sp>
      <p:sp>
        <p:nvSpPr>
          <p:cNvPr id="6" name="Content Placeholder 5">
            <a:extLst>
              <a:ext uri="{FF2B5EF4-FFF2-40B4-BE49-F238E27FC236}">
                <a16:creationId xmlns:a16="http://schemas.microsoft.com/office/drawing/2014/main" id="{49D3AE57-24C5-493B-9931-78A30DA206DE}"/>
              </a:ext>
            </a:extLst>
          </p:cNvPr>
          <p:cNvSpPr>
            <a:spLocks noGrp="1"/>
          </p:cNvSpPr>
          <p:nvPr>
            <p:ph sz="quarter" idx="14"/>
          </p:nvPr>
        </p:nvSpPr>
        <p:spPr>
          <a:xfrm>
            <a:off x="342900" y="3769360"/>
            <a:ext cx="8458200" cy="2509520"/>
          </a:xfrm>
        </p:spPr>
        <p:txBody>
          <a:bodyPr/>
          <a:lstStyle/>
          <a:p>
            <a:r>
              <a:rPr lang="en-US" dirty="0"/>
              <a:t>Taxes earmarked for debt service (including special assessments).</a:t>
            </a:r>
          </a:p>
          <a:p>
            <a:r>
              <a:rPr lang="en-US" dirty="0"/>
              <a:t>Refinancing bond proceeds.</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15</a:t>
            </a:fld>
            <a:endParaRPr lang="en-US"/>
          </a:p>
        </p:txBody>
      </p:sp>
    </p:spTree>
    <p:extLst>
      <p:ext uri="{BB962C8B-B14F-4D97-AF65-F5344CB8AC3E}">
        <p14:creationId xmlns:p14="http://schemas.microsoft.com/office/powerpoint/2010/main" val="200793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Accrual Basis &amp; Debt Service Funds</a:t>
            </a:r>
          </a:p>
        </p:txBody>
      </p:sp>
      <p:sp>
        <p:nvSpPr>
          <p:cNvPr id="3" name="Content Placeholder 2"/>
          <p:cNvSpPr>
            <a:spLocks noGrp="1"/>
          </p:cNvSpPr>
          <p:nvPr>
            <p:ph sz="quarter" idx="11"/>
          </p:nvPr>
        </p:nvSpPr>
        <p:spPr/>
        <p:txBody>
          <a:bodyPr/>
          <a:lstStyle/>
          <a:p>
            <a:r>
              <a:rPr lang="en-US" sz="2000" b="1" dirty="0"/>
              <a:t>Exception to expenditure recognition under the modified accrual basis:</a:t>
            </a:r>
          </a:p>
          <a:p>
            <a:pPr marL="292608" indent="-292608">
              <a:buFont typeface="Arial" panose="020B0604020202020204" pitchFamily="34" charset="0"/>
              <a:buChar char="•"/>
            </a:pPr>
            <a:r>
              <a:rPr lang="en-US" sz="2000" b="1" dirty="0"/>
              <a:t>Most expenditures are recorded when the liability is incurred.</a:t>
            </a:r>
          </a:p>
          <a:p>
            <a:pPr marL="292608" indent="-292608">
              <a:buFont typeface="Arial" panose="020B0604020202020204" pitchFamily="34" charset="0"/>
              <a:buChar char="•"/>
            </a:pPr>
            <a:r>
              <a:rPr lang="en-US" sz="2000" b="1" dirty="0"/>
              <a:t>EXCEPT for interest and principal on long term debt:</a:t>
            </a:r>
          </a:p>
          <a:p>
            <a:pPr marL="621792" lvl="1" indent="-320040"/>
            <a:r>
              <a:rPr lang="en-US" sz="2000" b="1" dirty="0"/>
              <a:t>Interest and principal on long term debt is record in the D</a:t>
            </a:r>
            <a:r>
              <a:rPr lang="en-US" sz="100" b="1" dirty="0"/>
              <a:t> </a:t>
            </a:r>
            <a:r>
              <a:rPr lang="en-US" sz="2000" b="1" dirty="0"/>
              <a:t>S</a:t>
            </a:r>
            <a:r>
              <a:rPr lang="en-US" sz="100" b="1" dirty="0"/>
              <a:t> </a:t>
            </a:r>
            <a:r>
              <a:rPr lang="en-US" sz="2000" b="1" dirty="0"/>
              <a:t>F as an expenditure when DUE.</a:t>
            </a:r>
          </a:p>
          <a:p>
            <a:pPr marL="621792" lvl="1" indent="-320040"/>
            <a:r>
              <a:rPr lang="en-US" sz="2000" u="sng" dirty="0"/>
              <a:t>But, there is an exception to the exception:</a:t>
            </a:r>
          </a:p>
          <a:p>
            <a:pPr marL="1124712" lvl="2" indent="-320040"/>
            <a:r>
              <a:rPr lang="en-US" sz="1600" b="1" dirty="0"/>
              <a:t>Example: When year ends December 31, 20X1 bond payments is due January 1, 20X2 ( or within a month), and the money for the payment was provided in the 20X1 budget–then an expenditure and liability for the upcoming payment may be recorded in fiscal year 20X1.</a:t>
            </a:r>
          </a:p>
          <a:p>
            <a:pPr marL="1124712" lvl="2" indent="-320040"/>
            <a:r>
              <a:rPr lang="en-US" sz="1600" b="1" dirty="0"/>
              <a:t>Key issue–put expenditure in the year it was budgeted.</a:t>
            </a:r>
          </a:p>
        </p:txBody>
      </p:sp>
      <p:sp>
        <p:nvSpPr>
          <p:cNvPr id="6" name="Slide Number Placeholder 5"/>
          <p:cNvSpPr>
            <a:spLocks noGrp="1"/>
          </p:cNvSpPr>
          <p:nvPr>
            <p:ph type="sldNum" sz="quarter" idx="4"/>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372995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Debt </a:t>
            </a:r>
            <a:r>
              <a:rPr lang="en-US" sz="1000" b="0" dirty="0"/>
              <a:t>1</a:t>
            </a:r>
          </a:p>
        </p:txBody>
      </p:sp>
      <p:sp>
        <p:nvSpPr>
          <p:cNvPr id="3" name="Content Placeholder 2"/>
          <p:cNvSpPr>
            <a:spLocks noGrp="1"/>
          </p:cNvSpPr>
          <p:nvPr>
            <p:ph sz="quarter" idx="11"/>
          </p:nvPr>
        </p:nvSpPr>
        <p:spPr/>
        <p:txBody>
          <a:bodyPr/>
          <a:lstStyle/>
          <a:p>
            <a:r>
              <a:rPr lang="en-US" b="1" dirty="0"/>
              <a:t>For serial bonds, money is transferred in, payments are made, and little or no balance exists at year end.</a:t>
            </a:r>
          </a:p>
          <a:p>
            <a:r>
              <a:rPr lang="en-US" b="1" dirty="0"/>
              <a:t>Term bonds: All the principal of the bond comes due at end of the term (perhaps after 30 years). Interest may be paid over time, or all at the end as well.</a:t>
            </a:r>
          </a:p>
          <a:p>
            <a:r>
              <a:rPr lang="en-US" b="1" dirty="0"/>
              <a:t>Deferred serial bonds: these may not start the payments for 2 to 5 years after the bonds are used.</a:t>
            </a:r>
          </a:p>
          <a:p>
            <a:pPr marL="292608" indent="-292608">
              <a:buFont typeface="Arial" panose="020B0604020202020204" pitchFamily="34" charset="0"/>
              <a:buChar char="•"/>
            </a:pPr>
            <a:r>
              <a:rPr lang="en-US" dirty="0"/>
              <a:t>Allows time for property taxes to begin coming in before payments start.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377455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Debt </a:t>
            </a:r>
            <a:r>
              <a:rPr lang="en-US" sz="1000" b="0" dirty="0"/>
              <a:t>2</a:t>
            </a:r>
          </a:p>
        </p:txBody>
      </p:sp>
      <p:sp>
        <p:nvSpPr>
          <p:cNvPr id="3" name="Content Placeholder 2"/>
          <p:cNvSpPr>
            <a:spLocks noGrp="1"/>
          </p:cNvSpPr>
          <p:nvPr>
            <p:ph sz="quarter" idx="11"/>
          </p:nvPr>
        </p:nvSpPr>
        <p:spPr/>
        <p:txBody>
          <a:bodyPr/>
          <a:lstStyle/>
          <a:p>
            <a:r>
              <a:rPr lang="en-US" b="1" dirty="0"/>
              <a:t>In term bond and deferred serial bond situations, the Debt Service Fund acts as a sinking fund:</a:t>
            </a:r>
          </a:p>
          <a:p>
            <a:pPr marL="292608" indent="-292608">
              <a:buFont typeface="Arial" panose="020B0604020202020204" pitchFamily="34" charset="0"/>
              <a:buChar char="•"/>
            </a:pPr>
            <a:r>
              <a:rPr lang="en-US" dirty="0"/>
              <a:t>Money is moved into the fund and invested in revenue generating investments.</a:t>
            </a:r>
          </a:p>
          <a:p>
            <a:pPr marL="292608" indent="-292608">
              <a:buFont typeface="Arial" panose="020B0604020202020204" pitchFamily="34" charset="0"/>
              <a:buChar char="•"/>
            </a:pPr>
            <a:r>
              <a:rPr lang="en-US" dirty="0"/>
              <a:t>Present value techniques and amortization tables are used to plan the amount of money that must be invested so that original money plus revenue earned over time equals required bond principal and interest payments.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303000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 Definitions Permanent Funds</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b="1" dirty="0"/>
              <a:t>Permanent funds </a:t>
            </a:r>
            <a:r>
              <a:rPr lang="en-US" dirty="0"/>
              <a:t>should be used to account for and report resources that are restricted to the extent that only earning, and not principal, may be used for purposes that support the reporting government’s programs.</a:t>
            </a:r>
          </a:p>
        </p:txBody>
      </p:sp>
      <p:sp>
        <p:nvSpPr>
          <p:cNvPr id="6" name="Slide Number Placeholder 5"/>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378990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2736"/>
            <a:ext cx="8458200" cy="962986"/>
          </a:xfrm>
        </p:spPr>
        <p:txBody>
          <a:bodyPr>
            <a:noAutofit/>
          </a:bodyPr>
          <a:lstStyle/>
          <a:p>
            <a:r>
              <a:rPr lang="en-US" sz="2600" dirty="0"/>
              <a:t>Chapter 5 Accounting for Other Government Fund Types: Capital Projects, Debt Service, and Permanent Funds</a:t>
            </a:r>
          </a:p>
        </p:txBody>
      </p:sp>
      <p:pic>
        <p:nvPicPr>
          <p:cNvPr id="7" name="Picture 6" descr="A photo of a crane truck in front of a high-rise construction."/>
          <p:cNvPicPr>
            <a:picLocks noChangeAspect="1"/>
          </p:cNvPicPr>
          <p:nvPr/>
        </p:nvPicPr>
        <p:blipFill>
          <a:blip r:embed="rId2"/>
          <a:stretch>
            <a:fillRect/>
          </a:stretch>
        </p:blipFill>
        <p:spPr>
          <a:xfrm>
            <a:off x="1610215" y="1264624"/>
            <a:ext cx="5923570" cy="4446736"/>
          </a:xfrm>
          <a:prstGeom prst="rect">
            <a:avLst/>
          </a:prstGeom>
        </p:spPr>
      </p:pic>
      <p:sp>
        <p:nvSpPr>
          <p:cNvPr id="3" name="Content Placeholder 2"/>
          <p:cNvSpPr>
            <a:spLocks noGrp="1"/>
          </p:cNvSpPr>
          <p:nvPr>
            <p:ph sz="quarter" idx="11"/>
          </p:nvPr>
        </p:nvSpPr>
        <p:spPr>
          <a:xfrm>
            <a:off x="1610215" y="5810865"/>
            <a:ext cx="1899902" cy="437535"/>
          </a:xfrm>
        </p:spPr>
        <p:txBody>
          <a:bodyPr/>
          <a:lstStyle/>
          <a:p>
            <a:r>
              <a:rPr lang="en-US" sz="2000" dirty="0"/>
              <a:t>Paul A. Copley</a:t>
            </a:r>
          </a:p>
        </p:txBody>
      </p:sp>
      <p:sp>
        <p:nvSpPr>
          <p:cNvPr id="4" name="Text Placeholder 3"/>
          <p:cNvSpPr>
            <a:spLocks noGrp="1"/>
          </p:cNvSpPr>
          <p:nvPr>
            <p:ph type="body" sz="quarter" idx="12"/>
          </p:nvPr>
        </p:nvSpPr>
        <p:spPr>
          <a:xfrm>
            <a:off x="2913399" y="6238875"/>
            <a:ext cx="3317203" cy="276225"/>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366050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Funds</a:t>
            </a:r>
          </a:p>
        </p:txBody>
      </p:sp>
      <p:sp>
        <p:nvSpPr>
          <p:cNvPr id="3" name="Content Placeholder 2"/>
          <p:cNvSpPr>
            <a:spLocks noGrp="1"/>
          </p:cNvSpPr>
          <p:nvPr>
            <p:ph sz="quarter" idx="11"/>
          </p:nvPr>
        </p:nvSpPr>
        <p:spPr/>
        <p:txBody>
          <a:bodyPr/>
          <a:lstStyle/>
          <a:p>
            <a:r>
              <a:rPr lang="en-US" dirty="0"/>
              <a:t>Permanent fund characteristics:</a:t>
            </a:r>
          </a:p>
          <a:p>
            <a:pPr marL="292608" indent="-292608">
              <a:buFont typeface="Arial" panose="020B0604020202020204" pitchFamily="34" charset="0"/>
              <a:buChar char="•"/>
            </a:pPr>
            <a:r>
              <a:rPr lang="en-US" dirty="0"/>
              <a:t>Contribution of a principal amount from a donor which is to be invested in perpetuity.</a:t>
            </a:r>
          </a:p>
          <a:p>
            <a:pPr marL="292608" indent="-292608">
              <a:buFont typeface="Arial" panose="020B0604020202020204" pitchFamily="34" charset="0"/>
              <a:buChar char="•"/>
            </a:pPr>
            <a:r>
              <a:rPr lang="en-US" dirty="0"/>
              <a:t>Earnings in the fund are designated to a purpose that benefits the government or its citizens.</a:t>
            </a:r>
          </a:p>
        </p:txBody>
      </p:sp>
      <p:sp>
        <p:nvSpPr>
          <p:cNvPr id="6" name="Slide Number Placeholder 5"/>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72970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9366-C096-46E0-BE0A-582D5DC91A2B}"/>
              </a:ext>
            </a:extLst>
          </p:cNvPr>
          <p:cNvSpPr>
            <a:spLocks noGrp="1"/>
          </p:cNvSpPr>
          <p:nvPr>
            <p:ph type="title"/>
          </p:nvPr>
        </p:nvSpPr>
        <p:spPr/>
        <p:txBody>
          <a:bodyPr/>
          <a:lstStyle/>
          <a:p>
            <a:r>
              <a:rPr lang="en-US" dirty="0"/>
              <a:t>Summary: Accounting for Trusts</a:t>
            </a:r>
          </a:p>
        </p:txBody>
      </p:sp>
      <p:graphicFrame>
        <p:nvGraphicFramePr>
          <p:cNvPr id="7" name="Table 6">
            <a:extLst>
              <a:ext uri="{FF2B5EF4-FFF2-40B4-BE49-F238E27FC236}">
                <a16:creationId xmlns:a16="http://schemas.microsoft.com/office/drawing/2014/main" id="{7CB790AB-21D5-4FA6-A05B-452C900DB80A}"/>
              </a:ext>
            </a:extLst>
          </p:cNvPr>
          <p:cNvGraphicFramePr>
            <a:graphicFrameLocks noGrp="1"/>
          </p:cNvGraphicFramePr>
          <p:nvPr>
            <p:extLst>
              <p:ext uri="{D42A27DB-BD31-4B8C-83A1-F6EECF244321}">
                <p14:modId xmlns:p14="http://schemas.microsoft.com/office/powerpoint/2010/main" val="4125203108"/>
              </p:ext>
            </p:extLst>
          </p:nvPr>
        </p:nvGraphicFramePr>
        <p:xfrm>
          <a:off x="342900" y="1397000"/>
          <a:ext cx="8458200" cy="3566160"/>
        </p:xfrm>
        <a:graphic>
          <a:graphicData uri="http://schemas.openxmlformats.org/drawingml/2006/table">
            <a:tbl>
              <a:tblPr firstRow="1" bandRow="1">
                <a:tableStyleId>{5C22544A-7EE6-4342-B048-85BDC9FD1C3A}</a:tableStyleId>
              </a:tblPr>
              <a:tblGrid>
                <a:gridCol w="3263900">
                  <a:extLst>
                    <a:ext uri="{9D8B030D-6E8A-4147-A177-3AD203B41FA5}">
                      <a16:colId xmlns:a16="http://schemas.microsoft.com/office/drawing/2014/main" val="752908629"/>
                    </a:ext>
                  </a:extLst>
                </a:gridCol>
                <a:gridCol w="3352800">
                  <a:extLst>
                    <a:ext uri="{9D8B030D-6E8A-4147-A177-3AD203B41FA5}">
                      <a16:colId xmlns:a16="http://schemas.microsoft.com/office/drawing/2014/main" val="3520100244"/>
                    </a:ext>
                  </a:extLst>
                </a:gridCol>
                <a:gridCol w="1841500">
                  <a:extLst>
                    <a:ext uri="{9D8B030D-6E8A-4147-A177-3AD203B41FA5}">
                      <a16:colId xmlns:a16="http://schemas.microsoft.com/office/drawing/2014/main" val="2339008410"/>
                    </a:ext>
                  </a:extLst>
                </a:gridCol>
              </a:tblGrid>
              <a:tr h="177800">
                <a:tc>
                  <a:txBody>
                    <a:bodyPr/>
                    <a:lstStyle/>
                    <a:p>
                      <a:r>
                        <a:rPr lang="en-US" sz="1400" dirty="0">
                          <a:solidFill>
                            <a:schemeClr val="tx1"/>
                          </a:solidFill>
                        </a:rPr>
                        <a:t>Purpose of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Trust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Appropriate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035095"/>
                  </a:ext>
                </a:extLst>
              </a:tr>
              <a:tr h="1103630">
                <a:tc>
                  <a:txBody>
                    <a:bodyPr/>
                    <a:lstStyle/>
                    <a:p>
                      <a:pPr marL="233363" indent="-233363"/>
                      <a:r>
                        <a:rPr lang="en-US" sz="1400" b="1" dirty="0">
                          <a:solidFill>
                            <a:schemeClr val="tx1"/>
                          </a:solidFill>
                        </a:rPr>
                        <a:t>Trust is to be used to benefit the government or its citizenry.</a:t>
                      </a:r>
                    </a:p>
                    <a:p>
                      <a:pPr marL="233363" indent="0"/>
                      <a:r>
                        <a:rPr lang="en-US" sz="1400" dirty="0">
                          <a:solidFill>
                            <a:schemeClr val="tx1"/>
                          </a:solidFill>
                        </a:rPr>
                        <a:t>Examples: Cemetery perpetual care or funds established to support libraries, museums or zoos.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84163" indent="-284163"/>
                      <a:r>
                        <a:rPr lang="en-US" sz="1400" dirty="0">
                          <a:solidFill>
                            <a:schemeClr val="tx1"/>
                          </a:solidFill>
                        </a:rPr>
                        <a:t>Expendable: Trust does </a:t>
                      </a:r>
                      <a:r>
                        <a:rPr lang="en-US" sz="1400" b="1" u="sng" dirty="0">
                          <a:solidFill>
                            <a:schemeClr val="tx1"/>
                          </a:solidFill>
                        </a:rPr>
                        <a:t>not</a:t>
                      </a:r>
                      <a:r>
                        <a:rPr lang="en-US" sz="1400" dirty="0">
                          <a:solidFill>
                            <a:schemeClr val="tx1"/>
                          </a:solidFill>
                        </a:rPr>
                        <a:t> distinguish between earnings and principal. Both may be expended for the purpose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Special Revenue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968839"/>
                  </a:ext>
                </a:extLst>
              </a:tr>
              <a:tr h="43180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346075" indent="-346075"/>
                      <a:r>
                        <a:rPr lang="en-US" sz="1400" dirty="0">
                          <a:solidFill>
                            <a:schemeClr val="tx1"/>
                          </a:solidFill>
                        </a:rPr>
                        <a:t>Non–expendable: Trust stipulates that earnings only (not principal) may be expended for the purpose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Permanent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44211"/>
                  </a:ext>
                </a:extLst>
              </a:tr>
              <a:tr h="1103630">
                <a:tc>
                  <a:txBody>
                    <a:bodyPr/>
                    <a:lstStyle/>
                    <a:p>
                      <a:pPr marL="233363" indent="-233363"/>
                      <a:r>
                        <a:rPr lang="en-US" sz="1400" b="1" dirty="0">
                          <a:solidFill>
                            <a:schemeClr val="tx1"/>
                          </a:solidFill>
                        </a:rPr>
                        <a:t>Trust is to benefit individuals, private organizations, or other governments.</a:t>
                      </a:r>
                    </a:p>
                    <a:p>
                      <a:pPr marL="233363" indent="0"/>
                      <a:r>
                        <a:rPr lang="en-US" sz="1400" dirty="0">
                          <a:solidFill>
                            <a:schemeClr val="tx1"/>
                          </a:solidFill>
                        </a:rPr>
                        <a:t>Examples: Scholarship funds or funds intended to benefit families of police or firemen killed on duty.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3363" indent="-233363"/>
                      <a:r>
                        <a:rPr lang="en-US" sz="1400" dirty="0">
                          <a:solidFill>
                            <a:schemeClr val="tx1"/>
                          </a:solidFill>
                        </a:rPr>
                        <a:t>Although these are most commonly non–expendable, there is no requirement that they be 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Private Purpose Trust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101543"/>
                  </a:ext>
                </a:extLst>
              </a:tr>
            </a:tbl>
          </a:graphicData>
        </a:graphic>
      </p:graphicFrame>
      <p:sp>
        <p:nvSpPr>
          <p:cNvPr id="6" name="Slide Number Placeholder 5">
            <a:extLst>
              <a:ext uri="{FF2B5EF4-FFF2-40B4-BE49-F238E27FC236}">
                <a16:creationId xmlns:a16="http://schemas.microsoft.com/office/drawing/2014/main" id="{851CBA6A-2BFE-4CC0-AE35-FB3E870813B4}"/>
              </a:ext>
            </a:extLst>
          </p:cNvPr>
          <p:cNvSpPr>
            <a:spLocks noGrp="1"/>
          </p:cNvSpPr>
          <p:nvPr>
            <p:ph type="sldNum" sz="quarter" idx="4"/>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117258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Review of Fund Financial Statements for Government Type Funds</a:t>
            </a:r>
          </a:p>
        </p:txBody>
      </p:sp>
      <p:sp>
        <p:nvSpPr>
          <p:cNvPr id="3" name="Content Placeholder 2"/>
          <p:cNvSpPr>
            <a:spLocks noGrp="1"/>
          </p:cNvSpPr>
          <p:nvPr>
            <p:ph sz="quarter" idx="11"/>
          </p:nvPr>
        </p:nvSpPr>
        <p:spPr/>
        <p:txBody>
          <a:bodyPr/>
          <a:lstStyle/>
          <a:p>
            <a:r>
              <a:rPr lang="en-US" dirty="0"/>
              <a:t>Balance Sheet.</a:t>
            </a:r>
          </a:p>
          <a:p>
            <a:pPr marL="292608" indent="-292608">
              <a:buFont typeface="Arial" panose="020B0604020202020204" pitchFamily="34" charset="0"/>
              <a:buChar char="•"/>
            </a:pPr>
            <a:r>
              <a:rPr lang="en-US" dirty="0"/>
              <a:t>Must present separate columns for the General Fund, each major fund, and a single column for nonmajor funds.</a:t>
            </a:r>
          </a:p>
          <a:p>
            <a:pPr marL="621792" lvl="1" indent="-320040"/>
            <a:r>
              <a:rPr lang="en-US" dirty="0"/>
              <a:t>Governments may show nonmajor funds separately, if it does not make the reports too cumbersome.</a:t>
            </a:r>
          </a:p>
          <a:p>
            <a:pPr marL="292608" indent="-292608">
              <a:buFont typeface="Arial" panose="020B0604020202020204" pitchFamily="34" charset="0"/>
              <a:buChar char="•"/>
            </a:pPr>
            <a:r>
              <a:rPr lang="en-US" dirty="0"/>
              <a:t>The difference between assets and liabilities is termed Fund Balance and is reported as </a:t>
            </a:r>
            <a:r>
              <a:rPr lang="en-US" dirty="0" err="1"/>
              <a:t>Nonspendable</a:t>
            </a:r>
            <a:r>
              <a:rPr lang="en-US" dirty="0"/>
              <a:t>, Restricted, Committed or Assigned. Only the General Fund reports Unassigned fund balance.</a:t>
            </a:r>
          </a:p>
        </p:txBody>
      </p:sp>
      <p:sp>
        <p:nvSpPr>
          <p:cNvPr id="6" name="Slide Number Placeholder 5"/>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86661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Statement of Revenues, Expenditures, and Changes in Fund Balance </a:t>
            </a:r>
            <a:r>
              <a:rPr lang="en-US" sz="1000" b="0" dirty="0"/>
              <a:t>1</a:t>
            </a:r>
          </a:p>
        </p:txBody>
      </p:sp>
      <p:sp>
        <p:nvSpPr>
          <p:cNvPr id="3" name="Content Placeholder 2"/>
          <p:cNvSpPr>
            <a:spLocks noGrp="1"/>
          </p:cNvSpPr>
          <p:nvPr>
            <p:ph sz="quarter" idx="11"/>
          </p:nvPr>
        </p:nvSpPr>
        <p:spPr>
          <a:xfrm>
            <a:off x="342900" y="1276709"/>
            <a:ext cx="8458200" cy="1334411"/>
          </a:xfrm>
        </p:spPr>
        <p:txBody>
          <a:bodyPr/>
          <a:lstStyle/>
          <a:p>
            <a:r>
              <a:rPr lang="en-US" dirty="0"/>
              <a:t>The Statement will have columns for the same G</a:t>
            </a:r>
            <a:r>
              <a:rPr lang="en-US" sz="100" dirty="0"/>
              <a:t> </a:t>
            </a:r>
            <a:r>
              <a:rPr lang="en-US" dirty="0"/>
              <a:t>F, Major, and Nonmajor funds appearing in the Balance Sheet.</a:t>
            </a:r>
          </a:p>
          <a:p>
            <a:pPr marL="292608" indent="-292608">
              <a:buFont typeface="Arial" panose="020B0604020202020204" pitchFamily="34" charset="0"/>
              <a:buChar char="•"/>
            </a:pPr>
            <a:r>
              <a:rPr lang="en-US" dirty="0"/>
              <a:t>Format:</a:t>
            </a:r>
          </a:p>
        </p:txBody>
      </p:sp>
      <p:sp>
        <p:nvSpPr>
          <p:cNvPr id="8" name="Content Placeholder 7">
            <a:extLst>
              <a:ext uri="{FF2B5EF4-FFF2-40B4-BE49-F238E27FC236}">
                <a16:creationId xmlns:a16="http://schemas.microsoft.com/office/drawing/2014/main" id="{8A224D94-E1F8-42BA-971E-CF9B1E0169FA}"/>
              </a:ext>
            </a:extLst>
          </p:cNvPr>
          <p:cNvSpPr>
            <a:spLocks noGrp="1"/>
          </p:cNvSpPr>
          <p:nvPr>
            <p:ph sz="quarter" idx="14"/>
          </p:nvPr>
        </p:nvSpPr>
        <p:spPr>
          <a:xfrm>
            <a:off x="342900" y="2533650"/>
            <a:ext cx="4442460" cy="3769360"/>
          </a:xfrm>
        </p:spPr>
        <p:txBody>
          <a:bodyPr/>
          <a:lstStyle/>
          <a:p>
            <a:pPr indent="854075"/>
            <a:r>
              <a:rPr lang="en-US" dirty="0"/>
              <a:t>Revenues</a:t>
            </a:r>
          </a:p>
          <a:p>
            <a:pPr indent="568325"/>
            <a:r>
              <a:rPr lang="en-US" dirty="0"/>
              <a:t>− Expenditures</a:t>
            </a:r>
          </a:p>
          <a:p>
            <a:pPr marL="1431925" indent="-863600"/>
            <a:r>
              <a:rPr lang="en-US" dirty="0"/>
              <a:t>+ or − Other Finance Sources/Uses</a:t>
            </a:r>
          </a:p>
          <a:p>
            <a:pPr indent="568325"/>
            <a:r>
              <a:rPr lang="en-US" u="sng" dirty="0"/>
              <a:t>+ or − Special Items</a:t>
            </a:r>
          </a:p>
          <a:p>
            <a:pPr indent="568325"/>
            <a:r>
              <a:rPr lang="en-US" dirty="0"/>
              <a:t>= Change in Fund Balance</a:t>
            </a:r>
          </a:p>
          <a:p>
            <a:pPr indent="568325"/>
            <a:r>
              <a:rPr lang="en-US" u="sng" dirty="0"/>
              <a:t>+ Beginning Bal</a:t>
            </a:r>
          </a:p>
          <a:p>
            <a:pPr indent="568325"/>
            <a:r>
              <a:rPr lang="en-US" dirty="0"/>
              <a:t>= Ending Fund Balance</a:t>
            </a:r>
          </a:p>
        </p:txBody>
      </p:sp>
      <p:pic>
        <p:nvPicPr>
          <p:cNvPr id="4" name="Picture 3" descr="A left arrow with a text box reads should agree with the balance sheet.">
            <a:extLst>
              <a:ext uri="{FF2B5EF4-FFF2-40B4-BE49-F238E27FC236}">
                <a16:creationId xmlns:a16="http://schemas.microsoft.com/office/drawing/2014/main" id="{DF708A36-F6E6-4F1E-8049-F592FA3C2E20}"/>
              </a:ext>
            </a:extLst>
          </p:cNvPr>
          <p:cNvPicPr>
            <a:picLocks noChangeAspect="1"/>
          </p:cNvPicPr>
          <p:nvPr/>
        </p:nvPicPr>
        <p:blipFill>
          <a:blip r:embed="rId2"/>
          <a:stretch>
            <a:fillRect/>
          </a:stretch>
        </p:blipFill>
        <p:spPr>
          <a:xfrm>
            <a:off x="4785360" y="5924742"/>
            <a:ext cx="4029251" cy="390333"/>
          </a:xfrm>
          <a:prstGeom prst="rect">
            <a:avLst/>
          </a:prstGeom>
        </p:spPr>
      </p:pic>
      <p:sp>
        <p:nvSpPr>
          <p:cNvPr id="7" name="Text Placeholder 3">
            <a:extLst>
              <a:ext uri="{FF2B5EF4-FFF2-40B4-BE49-F238E27FC236}">
                <a16:creationId xmlns:a16="http://schemas.microsoft.com/office/drawing/2014/main" id="{42D95AD9-2281-44C3-87C8-388E361ED148}"/>
              </a:ext>
            </a:extLst>
          </p:cNvPr>
          <p:cNvSpPr>
            <a:spLocks noGrp="1"/>
          </p:cNvSpPr>
          <p:nvPr>
            <p:ph type="body" sz="quarter" idx="12"/>
          </p:nvPr>
        </p:nvSpPr>
        <p:spPr>
          <a:xfrm>
            <a:off x="2903874" y="6410325"/>
            <a:ext cx="3317203" cy="200025"/>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78575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Statement of Revenues, Expenditures, and Changes in Fund Balance </a:t>
            </a:r>
            <a:r>
              <a:rPr lang="en-US" sz="1000" b="0" dirty="0"/>
              <a:t>2</a:t>
            </a:r>
          </a:p>
        </p:txBody>
      </p:sp>
      <p:sp>
        <p:nvSpPr>
          <p:cNvPr id="3" name="Content Placeholder 2"/>
          <p:cNvSpPr>
            <a:spLocks noGrp="1"/>
          </p:cNvSpPr>
          <p:nvPr>
            <p:ph sz="quarter" idx="11"/>
          </p:nvPr>
        </p:nvSpPr>
        <p:spPr>
          <a:xfrm>
            <a:off x="342900" y="1276709"/>
            <a:ext cx="8458200" cy="4575451"/>
          </a:xfrm>
        </p:spPr>
        <p:txBody>
          <a:bodyPr/>
          <a:lstStyle/>
          <a:p>
            <a:r>
              <a:rPr lang="en-US" dirty="0"/>
              <a:t>Expenditures are displayed by Character Classifications:</a:t>
            </a:r>
          </a:p>
          <a:p>
            <a:pPr marL="292608" indent="-292608">
              <a:buFont typeface="Arial" panose="020B0604020202020204" pitchFamily="34" charset="0"/>
              <a:buChar char="•"/>
            </a:pPr>
            <a:r>
              <a:rPr lang="en-US" dirty="0"/>
              <a:t>Current,</a:t>
            </a:r>
          </a:p>
          <a:p>
            <a:pPr marL="292608" indent="-292608">
              <a:buFont typeface="Arial" panose="020B0604020202020204" pitchFamily="34" charset="0"/>
              <a:buChar char="•"/>
            </a:pPr>
            <a:r>
              <a:rPr lang="en-US" dirty="0"/>
              <a:t>Debt Service,</a:t>
            </a:r>
          </a:p>
          <a:p>
            <a:pPr marL="292608" indent="-292608">
              <a:buFont typeface="Arial" panose="020B0604020202020204" pitchFamily="34" charset="0"/>
              <a:buChar char="•"/>
            </a:pPr>
            <a:r>
              <a:rPr lang="en-US" dirty="0"/>
              <a:t>Capital Outlay.</a:t>
            </a:r>
          </a:p>
        </p:txBody>
      </p:sp>
      <p:sp>
        <p:nvSpPr>
          <p:cNvPr id="6" name="Slide Number Placeholder 5"/>
          <p:cNvSpPr>
            <a:spLocks noGrp="1"/>
          </p:cNvSpPr>
          <p:nvPr>
            <p:ph type="sldNum" sz="quarter" idx="10"/>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218667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End of the main content of chapter 5</a:t>
            </a:r>
          </a:p>
        </p:txBody>
      </p:sp>
      <p:pic>
        <p:nvPicPr>
          <p:cNvPr id="5" name="Picture 4" descr="A poster for city of Roswell bond projects."/>
          <p:cNvPicPr>
            <a:picLocks noChangeAspect="1"/>
          </p:cNvPicPr>
          <p:nvPr/>
        </p:nvPicPr>
        <p:blipFill>
          <a:blip r:embed="rId2"/>
          <a:stretch>
            <a:fillRect/>
          </a:stretch>
        </p:blipFill>
        <p:spPr>
          <a:xfrm>
            <a:off x="1470040" y="1216245"/>
            <a:ext cx="6318220" cy="3979369"/>
          </a:xfrm>
          <a:prstGeom prst="rect">
            <a:avLst/>
          </a:prstGeom>
        </p:spPr>
      </p:pic>
      <p:sp>
        <p:nvSpPr>
          <p:cNvPr id="3" name="Content Placeholder 2"/>
          <p:cNvSpPr>
            <a:spLocks noGrp="1"/>
          </p:cNvSpPr>
          <p:nvPr>
            <p:ph sz="quarter" idx="11"/>
          </p:nvPr>
        </p:nvSpPr>
        <p:spPr>
          <a:xfrm>
            <a:off x="915321" y="5525688"/>
            <a:ext cx="2348435" cy="426720"/>
          </a:xfrm>
        </p:spPr>
        <p:txBody>
          <a:bodyPr/>
          <a:lstStyle/>
          <a:p>
            <a:r>
              <a:rPr lang="en-US" sz="2000" dirty="0"/>
              <a:t>Paul A. Copley</a:t>
            </a:r>
          </a:p>
        </p:txBody>
      </p:sp>
      <p:sp>
        <p:nvSpPr>
          <p:cNvPr id="7" name="Text Placeholder 3">
            <a:extLst>
              <a:ext uri="{FF2B5EF4-FFF2-40B4-BE49-F238E27FC236}">
                <a16:creationId xmlns:a16="http://schemas.microsoft.com/office/drawing/2014/main" id="{8E79EF1C-366F-4D0C-A22C-C00B489C49BD}"/>
              </a:ext>
            </a:extLst>
          </p:cNvPr>
          <p:cNvSpPr>
            <a:spLocks noGrp="1"/>
          </p:cNvSpPr>
          <p:nvPr>
            <p:ph type="body" sz="quarter" idx="12"/>
          </p:nvPr>
        </p:nvSpPr>
        <p:spPr>
          <a:xfrm>
            <a:off x="2913399" y="6296025"/>
            <a:ext cx="3317203" cy="276225"/>
          </a:xfrm>
        </p:spPr>
        <p:txBody>
          <a:bodyPr/>
          <a:lstStyle/>
          <a:p>
            <a:r>
              <a:rPr lang="en-US" sz="1200" dirty="0">
                <a:hlinkClick r:id="rId3" action="ppaction://hlinksldjump"/>
              </a:rPr>
              <a:t>Access the text alternative for slide images.</a:t>
            </a:r>
            <a:endParaRPr lang="en-US"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139469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25DD-FDB0-4C2E-B1FF-ED672E420B0F}"/>
              </a:ext>
            </a:extLst>
          </p:cNvPr>
          <p:cNvSpPr>
            <a:spLocks noGrp="1"/>
          </p:cNvSpPr>
          <p:nvPr>
            <p:ph type="title"/>
          </p:nvPr>
        </p:nvSpPr>
        <p:spPr/>
        <p:txBody>
          <a:bodyPr>
            <a:normAutofit/>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640CAC30-47F8-4CBF-96A8-D289DEFAF113}"/>
              </a:ext>
            </a:extLst>
          </p:cNvPr>
          <p:cNvSpPr>
            <a:spLocks noGrp="1"/>
          </p:cNvSpPr>
          <p:nvPr>
            <p:ph type="sldNum" sz="quarter" idx="10"/>
          </p:nvPr>
        </p:nvSpPr>
        <p:spPr/>
        <p:txBody>
          <a:bodyPr/>
          <a:lstStyle/>
          <a:p>
            <a:fld id="{68151E55-6873-49E2-B8D5-2F265E6F1973}" type="slidenum">
              <a:rPr lang="en-US" sz="800" smtClean="0"/>
              <a:t>26</a:t>
            </a:fld>
            <a:endParaRPr lang="en-US" sz="800" dirty="0"/>
          </a:p>
        </p:txBody>
      </p:sp>
    </p:spTree>
    <p:extLst>
      <p:ext uri="{BB962C8B-B14F-4D97-AF65-F5344CB8AC3E}">
        <p14:creationId xmlns:p14="http://schemas.microsoft.com/office/powerpoint/2010/main" val="418417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49F9-290F-47DF-9CC6-5FFDC0284899}"/>
              </a:ext>
            </a:extLst>
          </p:cNvPr>
          <p:cNvSpPr>
            <a:spLocks noGrp="1"/>
          </p:cNvSpPr>
          <p:nvPr>
            <p:ph type="title"/>
          </p:nvPr>
        </p:nvSpPr>
        <p:spPr>
          <a:xfrm>
            <a:off x="266700" y="171451"/>
            <a:ext cx="8458200" cy="895350"/>
          </a:xfrm>
        </p:spPr>
        <p:txBody>
          <a:bodyPr>
            <a:noAutofit/>
          </a:bodyPr>
          <a:lstStyle/>
          <a:p>
            <a:r>
              <a:rPr lang="en-US" dirty="0"/>
              <a:t>Chapter 5 Accounting for Other Government Fund Types: Capital Projects, Debt Service, and Permanent Funds – Text Alternative</a:t>
            </a:r>
          </a:p>
        </p:txBody>
      </p:sp>
      <p:sp>
        <p:nvSpPr>
          <p:cNvPr id="3" name="Text Placeholder 2">
            <a:extLst>
              <a:ext uri="{FF2B5EF4-FFF2-40B4-BE49-F238E27FC236}">
                <a16:creationId xmlns:a16="http://schemas.microsoft.com/office/drawing/2014/main" id="{DB1A4F5F-1FE4-47B8-AE0C-8F4E10D2C4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583372D3-2E51-41A2-8E24-7F7CDE284D83}"/>
              </a:ext>
            </a:extLst>
          </p:cNvPr>
          <p:cNvSpPr>
            <a:spLocks noGrp="1"/>
          </p:cNvSpPr>
          <p:nvPr>
            <p:ph sz="quarter" idx="11"/>
          </p:nvPr>
        </p:nvSpPr>
        <p:spPr/>
        <p:txBody>
          <a:bodyPr>
            <a:normAutofit/>
          </a:bodyPr>
          <a:lstStyle/>
          <a:p>
            <a:r>
              <a:rPr lang="en-US" sz="2400" dirty="0"/>
              <a:t>A photo of a crane truck in front of a high-rise construction site. The telescopic boom of the crane has the company logo, which reads link-belt at the top. Two construction workers stand on the roof of the building.</a:t>
            </a:r>
          </a:p>
        </p:txBody>
      </p:sp>
      <p:sp>
        <p:nvSpPr>
          <p:cNvPr id="5" name="Text Placeholder 4">
            <a:extLst>
              <a:ext uri="{FF2B5EF4-FFF2-40B4-BE49-F238E27FC236}">
                <a16:creationId xmlns:a16="http://schemas.microsoft.com/office/drawing/2014/main" id="{24B229D2-C494-4792-975D-921289A90371}"/>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9AA95089-3D90-486F-BD5F-8190992B63DE}"/>
              </a:ext>
            </a:extLst>
          </p:cNvPr>
          <p:cNvSpPr>
            <a:spLocks noGrp="1"/>
          </p:cNvSpPr>
          <p:nvPr>
            <p:ph type="sldNum" sz="quarter" idx="10"/>
          </p:nvPr>
        </p:nvSpPr>
        <p:spPr/>
        <p:txBody>
          <a:bodyPr/>
          <a:lstStyle/>
          <a:p>
            <a:fld id="{68151E55-6873-49E2-B8D5-2F265E6F1973}" type="slidenum">
              <a:rPr lang="en-US" sz="800" smtClean="0"/>
              <a:t>27</a:t>
            </a:fld>
            <a:endParaRPr lang="en-US" sz="800" dirty="0"/>
          </a:p>
        </p:txBody>
      </p:sp>
    </p:spTree>
    <p:extLst>
      <p:ext uri="{BB962C8B-B14F-4D97-AF65-F5344CB8AC3E}">
        <p14:creationId xmlns:p14="http://schemas.microsoft.com/office/powerpoint/2010/main" val="86943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49F9-290F-47DF-9CC6-5FFDC0284899}"/>
              </a:ext>
            </a:extLst>
          </p:cNvPr>
          <p:cNvSpPr>
            <a:spLocks noGrp="1"/>
          </p:cNvSpPr>
          <p:nvPr>
            <p:ph type="title"/>
          </p:nvPr>
        </p:nvSpPr>
        <p:spPr/>
        <p:txBody>
          <a:bodyPr>
            <a:noAutofit/>
          </a:bodyPr>
          <a:lstStyle/>
          <a:p>
            <a:r>
              <a:rPr lang="en-US" sz="2800" dirty="0"/>
              <a:t>Statement of Revenues, Expenditures, and Changes in Fund Balance </a:t>
            </a:r>
            <a:r>
              <a:rPr lang="en-US" sz="800" b="0" dirty="0"/>
              <a:t>1</a:t>
            </a:r>
            <a:r>
              <a:rPr lang="en-US" sz="2800" b="0" dirty="0"/>
              <a:t> </a:t>
            </a:r>
            <a:r>
              <a:rPr lang="en-US" sz="2800" dirty="0"/>
              <a:t>– Text Alternative</a:t>
            </a:r>
          </a:p>
        </p:txBody>
      </p:sp>
      <p:sp>
        <p:nvSpPr>
          <p:cNvPr id="3" name="Text Placeholder 2">
            <a:extLst>
              <a:ext uri="{FF2B5EF4-FFF2-40B4-BE49-F238E27FC236}">
                <a16:creationId xmlns:a16="http://schemas.microsoft.com/office/drawing/2014/main" id="{DB1A4F5F-1FE4-47B8-AE0C-8F4E10D2C4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583372D3-2E51-41A2-8E24-7F7CDE284D83}"/>
              </a:ext>
            </a:extLst>
          </p:cNvPr>
          <p:cNvSpPr>
            <a:spLocks noGrp="1"/>
          </p:cNvSpPr>
          <p:nvPr>
            <p:ph sz="quarter" idx="11"/>
          </p:nvPr>
        </p:nvSpPr>
        <p:spPr/>
        <p:txBody>
          <a:bodyPr/>
          <a:lstStyle/>
          <a:p>
            <a:r>
              <a:rPr lang="en-US" dirty="0"/>
              <a:t>A left arrow with a text box reads should agree with the balance sheet. The box leads to the result, which reads ending fund balance.</a:t>
            </a:r>
          </a:p>
        </p:txBody>
      </p:sp>
      <p:sp>
        <p:nvSpPr>
          <p:cNvPr id="5" name="Text Placeholder 4">
            <a:extLst>
              <a:ext uri="{FF2B5EF4-FFF2-40B4-BE49-F238E27FC236}">
                <a16:creationId xmlns:a16="http://schemas.microsoft.com/office/drawing/2014/main" id="{24B229D2-C494-4792-975D-921289A90371}"/>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9AA95089-3D90-486F-BD5F-8190992B63DE}"/>
              </a:ext>
            </a:extLst>
          </p:cNvPr>
          <p:cNvSpPr>
            <a:spLocks noGrp="1"/>
          </p:cNvSpPr>
          <p:nvPr>
            <p:ph type="sldNum" sz="quarter" idx="10"/>
          </p:nvPr>
        </p:nvSpPr>
        <p:spPr/>
        <p:txBody>
          <a:bodyPr/>
          <a:lstStyle/>
          <a:p>
            <a:fld id="{68151E55-6873-49E2-B8D5-2F265E6F1973}" type="slidenum">
              <a:rPr lang="en-US" sz="800" smtClean="0"/>
              <a:t>28</a:t>
            </a:fld>
            <a:endParaRPr lang="en-US" sz="800" dirty="0"/>
          </a:p>
        </p:txBody>
      </p:sp>
    </p:spTree>
    <p:extLst>
      <p:ext uri="{BB962C8B-B14F-4D97-AF65-F5344CB8AC3E}">
        <p14:creationId xmlns:p14="http://schemas.microsoft.com/office/powerpoint/2010/main" val="987242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49F9-290F-47DF-9CC6-5FFDC0284899}"/>
              </a:ext>
            </a:extLst>
          </p:cNvPr>
          <p:cNvSpPr>
            <a:spLocks noGrp="1"/>
          </p:cNvSpPr>
          <p:nvPr>
            <p:ph type="title"/>
          </p:nvPr>
        </p:nvSpPr>
        <p:spPr/>
        <p:txBody>
          <a:bodyPr>
            <a:noAutofit/>
          </a:bodyPr>
          <a:lstStyle/>
          <a:p>
            <a:r>
              <a:rPr lang="en-US" sz="2800" dirty="0"/>
              <a:t> End of the main content of chapter 5 – Text Alternative</a:t>
            </a:r>
          </a:p>
        </p:txBody>
      </p:sp>
      <p:sp>
        <p:nvSpPr>
          <p:cNvPr id="3" name="Text Placeholder 2">
            <a:extLst>
              <a:ext uri="{FF2B5EF4-FFF2-40B4-BE49-F238E27FC236}">
                <a16:creationId xmlns:a16="http://schemas.microsoft.com/office/drawing/2014/main" id="{DB1A4F5F-1FE4-47B8-AE0C-8F4E10D2C4F1}"/>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583372D3-2E51-41A2-8E24-7F7CDE284D83}"/>
              </a:ext>
            </a:extLst>
          </p:cNvPr>
          <p:cNvSpPr>
            <a:spLocks noGrp="1"/>
          </p:cNvSpPr>
          <p:nvPr>
            <p:ph sz="quarter" idx="11"/>
          </p:nvPr>
        </p:nvSpPr>
        <p:spPr/>
        <p:txBody>
          <a:bodyPr>
            <a:normAutofit/>
          </a:bodyPr>
          <a:lstStyle/>
          <a:p>
            <a:r>
              <a:rPr lang="en-US" sz="2400" dirty="0"/>
              <a:t>A poster for the city of Roswell bond projects. The company logo is in the top center. The title reads "The City of Roswell Bond Referendum", followed by a tagline of "Investing Today in Roswell's Tomorrow". The text below the poster reads Paul A. </a:t>
            </a:r>
            <a:r>
              <a:rPr lang="en-US" sz="2400"/>
              <a:t>Copley.</a:t>
            </a:r>
            <a:endParaRPr lang="en-US" sz="2400" dirty="0"/>
          </a:p>
        </p:txBody>
      </p:sp>
      <p:sp>
        <p:nvSpPr>
          <p:cNvPr id="5" name="Text Placeholder 4">
            <a:extLst>
              <a:ext uri="{FF2B5EF4-FFF2-40B4-BE49-F238E27FC236}">
                <a16:creationId xmlns:a16="http://schemas.microsoft.com/office/drawing/2014/main" id="{24B229D2-C494-4792-975D-921289A90371}"/>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
        <p:nvSpPr>
          <p:cNvPr id="6" name="Slide Number Placeholder 5">
            <a:extLst>
              <a:ext uri="{FF2B5EF4-FFF2-40B4-BE49-F238E27FC236}">
                <a16:creationId xmlns:a16="http://schemas.microsoft.com/office/drawing/2014/main" id="{9AA95089-3D90-486F-BD5F-8190992B63DE}"/>
              </a:ext>
            </a:extLst>
          </p:cNvPr>
          <p:cNvSpPr>
            <a:spLocks noGrp="1"/>
          </p:cNvSpPr>
          <p:nvPr>
            <p:ph type="sldNum" sz="quarter" idx="10"/>
          </p:nvPr>
        </p:nvSpPr>
        <p:spPr/>
        <p:txBody>
          <a:bodyPr/>
          <a:lstStyle/>
          <a:p>
            <a:fld id="{68151E55-6873-49E2-B8D5-2F265E6F1973}" type="slidenum">
              <a:rPr lang="en-US" sz="800" smtClean="0"/>
              <a:t>29</a:t>
            </a:fld>
            <a:endParaRPr lang="en-US" sz="800" dirty="0"/>
          </a:p>
        </p:txBody>
      </p:sp>
    </p:spTree>
    <p:extLst>
      <p:ext uri="{BB962C8B-B14F-4D97-AF65-F5344CB8AC3E}">
        <p14:creationId xmlns:p14="http://schemas.microsoft.com/office/powerpoint/2010/main" val="205758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 Learning objectives</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Apply the modified accrual basis of accounting in the recording of typical transactions of capital projects, debt service and permanent funds.</a:t>
            </a:r>
          </a:p>
          <a:p>
            <a:pPr marL="292608" indent="-292608">
              <a:buFont typeface="Arial" panose="020B0604020202020204" pitchFamily="34" charset="0"/>
              <a:buChar char="•"/>
            </a:pPr>
            <a:r>
              <a:rPr lang="en-US" dirty="0"/>
              <a:t>Prepare the fund–basis financial statements for governmental funds.</a:t>
            </a:r>
          </a:p>
          <a:p>
            <a:pPr marL="292608" indent="-292608">
              <a:buFont typeface="Arial" panose="020B0604020202020204" pitchFamily="34" charset="0"/>
              <a:buChar char="•"/>
            </a:pPr>
            <a:r>
              <a:rPr lang="en-US" dirty="0"/>
              <a:t>Classify and identify appropriate fund reporting for trust funds.</a:t>
            </a:r>
          </a:p>
        </p:txBody>
      </p:sp>
      <p:sp>
        <p:nvSpPr>
          <p:cNvPr id="6" name="Slide Number Placeholder 5"/>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302113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Capital Project, Debt Service and Permanent Funds </a:t>
            </a:r>
            <a:r>
              <a:rPr lang="en-US" sz="1100" b="0" dirty="0"/>
              <a:t>1</a:t>
            </a:r>
          </a:p>
        </p:txBody>
      </p:sp>
      <p:sp>
        <p:nvSpPr>
          <p:cNvPr id="3" name="Content Placeholder 2"/>
          <p:cNvSpPr>
            <a:spLocks noGrp="1"/>
          </p:cNvSpPr>
          <p:nvPr>
            <p:ph sz="quarter" idx="11"/>
          </p:nvPr>
        </p:nvSpPr>
        <p:spPr/>
        <p:txBody>
          <a:bodyPr/>
          <a:lstStyle/>
          <a:p>
            <a:r>
              <a:rPr lang="en-US" dirty="0"/>
              <a:t>Use Modified Accrual Basis and Current Financial Resources measurement focus.</a:t>
            </a:r>
          </a:p>
          <a:p>
            <a:pPr marL="292608" indent="-292608">
              <a:buFont typeface="Arial" panose="020B0604020202020204" pitchFamily="34" charset="0"/>
              <a:buChar char="•"/>
            </a:pPr>
            <a:r>
              <a:rPr lang="en-US" dirty="0"/>
              <a:t>If an annual budget is used, may be recorded in the fund but budgetary schedules are not required.</a:t>
            </a:r>
          </a:p>
          <a:p>
            <a:pPr marL="292608" indent="-292608">
              <a:buFont typeface="Arial" panose="020B0604020202020204" pitchFamily="34" charset="0"/>
              <a:buChar char="•"/>
            </a:pPr>
            <a:r>
              <a:rPr lang="en-US" dirty="0"/>
              <a:t>If control of purchase orders is relevant to the fund, can use encumbrance accounting. Typically done with capital projects but not debt service or permanent funds.</a:t>
            </a:r>
          </a:p>
        </p:txBody>
      </p:sp>
      <p:sp>
        <p:nvSpPr>
          <p:cNvPr id="6" name="Slide Number Placeholder 5"/>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217953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Capital Project, Debt Service and Permanent Funds </a:t>
            </a:r>
            <a:r>
              <a:rPr lang="en-US" sz="1100" b="0" dirty="0"/>
              <a:t>2</a:t>
            </a:r>
          </a:p>
        </p:txBody>
      </p:sp>
      <p:sp>
        <p:nvSpPr>
          <p:cNvPr id="3" name="Content Placeholder 2"/>
          <p:cNvSpPr>
            <a:spLocks noGrp="1"/>
          </p:cNvSpPr>
          <p:nvPr>
            <p:ph sz="quarter" idx="11"/>
          </p:nvPr>
        </p:nvSpPr>
        <p:spPr/>
        <p:txBody>
          <a:bodyPr/>
          <a:lstStyle/>
          <a:p>
            <a:r>
              <a:rPr lang="en-US" dirty="0"/>
              <a:t>Generally do not report long–term assets or long-term liabilities on fund–basis balance sheet.</a:t>
            </a:r>
          </a:p>
          <a:p>
            <a:pPr marL="292608" indent="-292608">
              <a:buFont typeface="Arial" panose="020B0604020202020204" pitchFamily="34" charset="0"/>
              <a:buChar char="•"/>
            </a:pPr>
            <a:r>
              <a:rPr lang="en-US" dirty="0"/>
              <a:t>Long–term asset purchases are treated as expenditures and no depreciation is recorded.</a:t>
            </a:r>
          </a:p>
          <a:p>
            <a:pPr marL="292608" indent="-292608">
              <a:buFont typeface="Arial" panose="020B0604020202020204" pitchFamily="34" charset="0"/>
              <a:buChar char="•"/>
            </a:pPr>
            <a:r>
              <a:rPr lang="en-US" dirty="0"/>
              <a:t>Long–term debt proceeds are treated as other financing sources.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337085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200" dirty="0"/>
              <a:t>Fund Definitions Capital Projects Funds</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1253131"/>
          </a:xfrm>
        </p:spPr>
        <p:txBody>
          <a:bodyPr/>
          <a:lstStyle/>
          <a:p>
            <a:pPr marL="292608" indent="-292608">
              <a:buFont typeface="Arial" panose="020B0604020202020204" pitchFamily="34" charset="0"/>
              <a:buChar char="•"/>
            </a:pPr>
            <a:r>
              <a:rPr lang="en-US" b="1" dirty="0"/>
              <a:t>Capital Projects Funds: </a:t>
            </a:r>
            <a:r>
              <a:rPr lang="en-US" dirty="0"/>
              <a:t>Account for and report financial resources that are </a:t>
            </a:r>
            <a:r>
              <a:rPr lang="en-US" i="1" dirty="0"/>
              <a:t>restricted, committed or assigned </a:t>
            </a:r>
            <a:r>
              <a:rPr lang="en-US" dirty="0"/>
              <a:t>to expenditure for capital outlays.</a:t>
            </a:r>
          </a:p>
        </p:txBody>
      </p:sp>
      <p:sp>
        <p:nvSpPr>
          <p:cNvPr id="4" name="Content Placeholder 3">
            <a:extLst>
              <a:ext uri="{FF2B5EF4-FFF2-40B4-BE49-F238E27FC236}">
                <a16:creationId xmlns:a16="http://schemas.microsoft.com/office/drawing/2014/main" id="{BF8275B0-C716-4969-B8DA-2EEBE6DE73A3}"/>
              </a:ext>
            </a:extLst>
          </p:cNvPr>
          <p:cNvSpPr>
            <a:spLocks noGrp="1"/>
          </p:cNvSpPr>
          <p:nvPr>
            <p:ph sz="quarter" idx="14"/>
          </p:nvPr>
        </p:nvSpPr>
        <p:spPr>
          <a:xfrm>
            <a:off x="3058160" y="3200400"/>
            <a:ext cx="5181600" cy="1595120"/>
          </a:xfrm>
        </p:spPr>
        <p:txBody>
          <a:bodyPr/>
          <a:lstStyle/>
          <a:p>
            <a:r>
              <a:rPr lang="en-US" dirty="0"/>
              <a:t>But, would not include those capital additions properly reported in an enterprise fund (example water treatment plant).</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6</a:t>
            </a:fld>
            <a:endParaRPr lang="en-US"/>
          </a:p>
        </p:txBody>
      </p:sp>
    </p:spTree>
    <p:extLst>
      <p:ext uri="{BB962C8B-B14F-4D97-AF65-F5344CB8AC3E}">
        <p14:creationId xmlns:p14="http://schemas.microsoft.com/office/powerpoint/2010/main" val="398810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600" dirty="0"/>
              <a:t>Capital Project Funds</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2096411"/>
          </a:xfrm>
        </p:spPr>
        <p:txBody>
          <a:bodyPr/>
          <a:lstStyle/>
          <a:p>
            <a:r>
              <a:rPr lang="en-US" dirty="0"/>
              <a:t>Used for construction or acquisition of major long–term assets such as buildings, bridges, etc</a:t>
            </a:r>
            <a:r>
              <a:rPr lang="en-US" sz="100" dirty="0"/>
              <a:t>etera</a:t>
            </a:r>
            <a:r>
              <a:rPr lang="en-US" dirty="0"/>
              <a:t> for government funds.</a:t>
            </a:r>
          </a:p>
          <a:p>
            <a:pPr marL="292608" indent="-292608">
              <a:buFont typeface="Arial" panose="020B0604020202020204" pitchFamily="34" charset="0"/>
              <a:buChar char="•"/>
            </a:pPr>
            <a:r>
              <a:rPr lang="en-US" dirty="0"/>
              <a:t>Proprietary type funds account for construction activities of proprietary activities. They do not require use of a capital project fund.</a:t>
            </a:r>
          </a:p>
        </p:txBody>
      </p:sp>
      <p:sp>
        <p:nvSpPr>
          <p:cNvPr id="6" name="Content Placeholder 5">
            <a:extLst>
              <a:ext uri="{FF2B5EF4-FFF2-40B4-BE49-F238E27FC236}">
                <a16:creationId xmlns:a16="http://schemas.microsoft.com/office/drawing/2014/main" id="{49D3AE57-24C5-493B-9931-78A30DA206DE}"/>
              </a:ext>
            </a:extLst>
          </p:cNvPr>
          <p:cNvSpPr>
            <a:spLocks noGrp="1"/>
          </p:cNvSpPr>
          <p:nvPr>
            <p:ph sz="quarter" idx="14"/>
          </p:nvPr>
        </p:nvSpPr>
        <p:spPr>
          <a:xfrm>
            <a:off x="342900" y="3484880"/>
            <a:ext cx="8458200" cy="3007360"/>
          </a:xfrm>
        </p:spPr>
        <p:txBody>
          <a:bodyPr/>
          <a:lstStyle/>
          <a:p>
            <a:r>
              <a:rPr lang="en-US" dirty="0"/>
              <a:t>Sources: Accounts for issuance of bonds and receipt of other financing sources.</a:t>
            </a:r>
          </a:p>
          <a:p>
            <a:r>
              <a:rPr lang="en-US" dirty="0"/>
              <a:t>Uses: Accounts for construction or acquisition expenditures.</a:t>
            </a:r>
          </a:p>
          <a:p>
            <a:pPr marL="292608" indent="-292608">
              <a:buFont typeface="Arial" panose="020B0604020202020204" pitchFamily="34" charset="0"/>
              <a:buChar char="•"/>
            </a:pPr>
            <a:r>
              <a:rPr lang="en-US" dirty="0"/>
              <a:t>Does not report the long–term asset in the C</a:t>
            </a:r>
            <a:r>
              <a:rPr lang="en-US" sz="100" dirty="0"/>
              <a:t> </a:t>
            </a:r>
            <a:r>
              <a:rPr lang="en-US" dirty="0"/>
              <a:t>P fund–Treated as expenditure in the fund.</a:t>
            </a:r>
          </a:p>
          <a:p>
            <a:pPr marL="292608" indent="-292608">
              <a:buFont typeface="Arial" panose="020B0604020202020204" pitchFamily="34" charset="0"/>
              <a:buChar char="•"/>
            </a:pPr>
            <a:r>
              <a:rPr lang="en-US" dirty="0"/>
              <a:t>Long–term asset is listed in government–wide Statement of Net Position.</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7</a:t>
            </a:fld>
            <a:endParaRPr lang="en-US"/>
          </a:p>
        </p:txBody>
      </p:sp>
    </p:spTree>
    <p:extLst>
      <p:ext uri="{BB962C8B-B14F-4D97-AF65-F5344CB8AC3E}">
        <p14:creationId xmlns:p14="http://schemas.microsoft.com/office/powerpoint/2010/main" val="72417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Sources of Funds for Capital Projects</a:t>
            </a:r>
            <a:endParaRPr lang="en-US" sz="1000" b="0" dirty="0"/>
          </a:p>
        </p:txBody>
      </p:sp>
      <p:sp>
        <p:nvSpPr>
          <p:cNvPr id="3" name="Content Placeholder 2"/>
          <p:cNvSpPr>
            <a:spLocks noGrp="1"/>
          </p:cNvSpPr>
          <p:nvPr>
            <p:ph sz="quarter" idx="11"/>
          </p:nvPr>
        </p:nvSpPr>
        <p:spPr/>
        <p:txBody>
          <a:bodyPr/>
          <a:lstStyle/>
          <a:p>
            <a:r>
              <a:rPr lang="en-US" dirty="0"/>
              <a:t>Issuance of bonds.</a:t>
            </a:r>
          </a:p>
          <a:p>
            <a:r>
              <a:rPr lang="en-US" dirty="0"/>
              <a:t>Grants from other government units.</a:t>
            </a:r>
          </a:p>
          <a:p>
            <a:r>
              <a:rPr lang="en-US" dirty="0"/>
              <a:t>Dedicated taxes.</a:t>
            </a:r>
          </a:p>
          <a:p>
            <a:r>
              <a:rPr lang="en-US" dirty="0"/>
              <a:t>Transfers from other funds.</a:t>
            </a:r>
          </a:p>
          <a:p>
            <a:r>
              <a:rPr lang="en-US" dirty="0"/>
              <a:t>Other.</a:t>
            </a:r>
          </a:p>
          <a:p>
            <a:pPr marL="292608" indent="-292608">
              <a:buFont typeface="Arial" panose="020B0604020202020204" pitchFamily="34" charset="0"/>
              <a:buChar char="•"/>
            </a:pPr>
            <a:r>
              <a:rPr lang="en-US" dirty="0"/>
              <a:t>Donations.</a:t>
            </a:r>
          </a:p>
          <a:p>
            <a:pPr marL="292608" indent="-292608">
              <a:buFont typeface="Arial" panose="020B0604020202020204" pitchFamily="34" charset="0"/>
              <a:buChar char="•"/>
            </a:pPr>
            <a:r>
              <a:rPr lang="en-US" dirty="0"/>
              <a:t>Interest earned on funds held.</a:t>
            </a:r>
          </a:p>
        </p:txBody>
      </p:sp>
      <p:sp>
        <p:nvSpPr>
          <p:cNvPr id="6" name="Slide Number Placeholder 5"/>
          <p:cNvSpPr>
            <a:spLocks noGrp="1"/>
          </p:cNvSpPr>
          <p:nvPr>
            <p:ph type="sldNum" sz="quarter" idx="4"/>
          </p:nvPr>
        </p:nvSpPr>
        <p:spPr/>
        <p:txBody>
          <a:body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214441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B5-2F66-4A63-B5D4-A77CE1CCB20D}"/>
              </a:ext>
            </a:extLst>
          </p:cNvPr>
          <p:cNvSpPr>
            <a:spLocks noGrp="1"/>
          </p:cNvSpPr>
          <p:nvPr>
            <p:ph type="title"/>
          </p:nvPr>
        </p:nvSpPr>
        <p:spPr/>
        <p:txBody>
          <a:bodyPr>
            <a:noAutofit/>
          </a:bodyPr>
          <a:lstStyle/>
          <a:p>
            <a:r>
              <a:rPr lang="en-US" sz="3600" dirty="0"/>
              <a:t>Bond Issues</a:t>
            </a:r>
          </a:p>
        </p:txBody>
      </p:sp>
      <p:sp>
        <p:nvSpPr>
          <p:cNvPr id="3" name="Content Placeholder 2">
            <a:extLst>
              <a:ext uri="{FF2B5EF4-FFF2-40B4-BE49-F238E27FC236}">
                <a16:creationId xmlns:a16="http://schemas.microsoft.com/office/drawing/2014/main" id="{F47C49C3-E308-4B63-93DF-014BCE9EBC8F}"/>
              </a:ext>
            </a:extLst>
          </p:cNvPr>
          <p:cNvSpPr>
            <a:spLocks noGrp="1"/>
          </p:cNvSpPr>
          <p:nvPr>
            <p:ph sz="quarter" idx="11"/>
          </p:nvPr>
        </p:nvSpPr>
        <p:spPr>
          <a:xfrm>
            <a:off x="342900" y="1276709"/>
            <a:ext cx="8458200" cy="1700171"/>
          </a:xfrm>
        </p:spPr>
        <p:txBody>
          <a:bodyPr/>
          <a:lstStyle/>
          <a:p>
            <a:r>
              <a:rPr lang="en-US" dirty="0"/>
              <a:t>Long–term bonds are not fund liabilities in governmental type funds.</a:t>
            </a:r>
          </a:p>
          <a:p>
            <a:pPr marL="292608" indent="-292608">
              <a:buFont typeface="Arial" panose="020B0604020202020204" pitchFamily="34" charset="0"/>
              <a:buChar char="•"/>
            </a:pPr>
            <a:r>
              <a:rPr lang="en-US" dirty="0"/>
              <a:t>Assume $12,000,000 of bonds are issued to fund a capital project:</a:t>
            </a:r>
          </a:p>
        </p:txBody>
      </p:sp>
      <p:graphicFrame>
        <p:nvGraphicFramePr>
          <p:cNvPr id="4" name="Table 3">
            <a:extLst>
              <a:ext uri="{FF2B5EF4-FFF2-40B4-BE49-F238E27FC236}">
                <a16:creationId xmlns:a16="http://schemas.microsoft.com/office/drawing/2014/main" id="{3D457B40-7058-428A-A93D-5F25515BA36B}"/>
              </a:ext>
            </a:extLst>
          </p:cNvPr>
          <p:cNvGraphicFramePr>
            <a:graphicFrameLocks noGrp="1"/>
          </p:cNvGraphicFramePr>
          <p:nvPr>
            <p:extLst>
              <p:ext uri="{D42A27DB-BD31-4B8C-83A1-F6EECF244321}">
                <p14:modId xmlns:p14="http://schemas.microsoft.com/office/powerpoint/2010/main" val="2047672637"/>
              </p:ext>
            </p:extLst>
          </p:nvPr>
        </p:nvGraphicFramePr>
        <p:xfrm>
          <a:off x="637540" y="3178188"/>
          <a:ext cx="7978140" cy="741680"/>
        </p:xfrm>
        <a:graphic>
          <a:graphicData uri="http://schemas.openxmlformats.org/drawingml/2006/table">
            <a:tbl>
              <a:tblPr firstRow="1" bandRow="1">
                <a:tableStyleId>{5C22544A-7EE6-4342-B048-85BDC9FD1C3A}</a:tableStyleId>
              </a:tblPr>
              <a:tblGrid>
                <a:gridCol w="4899660">
                  <a:extLst>
                    <a:ext uri="{9D8B030D-6E8A-4147-A177-3AD203B41FA5}">
                      <a16:colId xmlns:a16="http://schemas.microsoft.com/office/drawing/2014/main" val="3145397929"/>
                    </a:ext>
                  </a:extLst>
                </a:gridCol>
                <a:gridCol w="1544320">
                  <a:extLst>
                    <a:ext uri="{9D8B030D-6E8A-4147-A177-3AD203B41FA5}">
                      <a16:colId xmlns:a16="http://schemas.microsoft.com/office/drawing/2014/main" val="4088540128"/>
                    </a:ext>
                  </a:extLst>
                </a:gridCol>
                <a:gridCol w="1534160">
                  <a:extLst>
                    <a:ext uri="{9D8B030D-6E8A-4147-A177-3AD203B41FA5}">
                      <a16:colId xmlns:a16="http://schemas.microsoft.com/office/drawing/2014/main" val="2761228893"/>
                    </a:ext>
                  </a:extLst>
                </a:gridCol>
              </a:tblGrid>
              <a:tr h="370840">
                <a:tc>
                  <a:txBody>
                    <a:bodyPr/>
                    <a:lstStyle/>
                    <a:p>
                      <a:r>
                        <a:rPr lang="en-US" b="0" dirty="0">
                          <a:solidFill>
                            <a:schemeClr val="tx1"/>
                          </a:solidFill>
                        </a:rPr>
                        <a:t>Cash</a:t>
                      </a:r>
                    </a:p>
                  </a:txBody>
                  <a:tcPr>
                    <a:solidFill>
                      <a:schemeClr val="bg1"/>
                    </a:solidFill>
                  </a:tcPr>
                </a:tc>
                <a:tc>
                  <a:txBody>
                    <a:bodyPr/>
                    <a:lstStyle/>
                    <a:p>
                      <a:pPr algn="r"/>
                      <a:r>
                        <a:rPr lang="en-US" b="0" dirty="0">
                          <a:solidFill>
                            <a:schemeClr val="tx1"/>
                          </a:solidFill>
                        </a:rPr>
                        <a:t>$12,000,000</a:t>
                      </a:r>
                    </a:p>
                  </a:txBody>
                  <a:tcPr>
                    <a:solidFill>
                      <a:schemeClr val="bg1"/>
                    </a:solidFill>
                  </a:tcPr>
                </a:tc>
                <a:tc>
                  <a:txBody>
                    <a:bodyPr/>
                    <a:lstStyle/>
                    <a:p>
                      <a:pPr algn="r"/>
                      <a:endParaRPr lang="en-US" b="0">
                        <a:solidFill>
                          <a:schemeClr val="tx1"/>
                        </a:solidFill>
                      </a:endParaRPr>
                    </a:p>
                  </a:txBody>
                  <a:tcPr>
                    <a:solidFill>
                      <a:schemeClr val="bg1"/>
                    </a:solidFill>
                  </a:tcPr>
                </a:tc>
                <a:extLst>
                  <a:ext uri="{0D108BD9-81ED-4DB2-BD59-A6C34878D82A}">
                    <a16:rowId xmlns:a16="http://schemas.microsoft.com/office/drawing/2014/main" val="2744242902"/>
                  </a:ext>
                </a:extLst>
              </a:tr>
              <a:tr h="370840">
                <a:tc>
                  <a:txBody>
                    <a:bodyPr/>
                    <a:lstStyle/>
                    <a:p>
                      <a:pPr marL="0" indent="517525"/>
                      <a:r>
                        <a:rPr lang="en-US" b="0" dirty="0">
                          <a:solidFill>
                            <a:schemeClr val="tx1"/>
                          </a:solidFill>
                        </a:rPr>
                        <a:t>Other financing sources: Bond Proceeds</a:t>
                      </a:r>
                    </a:p>
                  </a:txBody>
                  <a:tcPr>
                    <a:solidFill>
                      <a:schemeClr val="bg1"/>
                    </a:solidFill>
                  </a:tcPr>
                </a:tc>
                <a:tc>
                  <a:txBody>
                    <a:bodyPr/>
                    <a:lstStyle/>
                    <a:p>
                      <a:pPr algn="r"/>
                      <a:endParaRPr lang="en-US" b="0" dirty="0">
                        <a:solidFill>
                          <a:schemeClr val="tx1"/>
                        </a:solidFill>
                      </a:endParaRPr>
                    </a:p>
                  </a:txBody>
                  <a:tcPr>
                    <a:solidFill>
                      <a:schemeClr val="bg1"/>
                    </a:solidFill>
                  </a:tcPr>
                </a:tc>
                <a:tc>
                  <a:txBody>
                    <a:bodyPr/>
                    <a:lstStyle/>
                    <a:p>
                      <a:pPr algn="r"/>
                      <a:r>
                        <a:rPr lang="en-US" b="0" dirty="0">
                          <a:solidFill>
                            <a:schemeClr val="tx1"/>
                          </a:solidFill>
                        </a:rPr>
                        <a:t>$12,000,000</a:t>
                      </a:r>
                    </a:p>
                  </a:txBody>
                  <a:tcPr>
                    <a:solidFill>
                      <a:schemeClr val="bg1"/>
                    </a:solidFill>
                  </a:tcPr>
                </a:tc>
                <a:extLst>
                  <a:ext uri="{0D108BD9-81ED-4DB2-BD59-A6C34878D82A}">
                    <a16:rowId xmlns:a16="http://schemas.microsoft.com/office/drawing/2014/main" val="24450331"/>
                  </a:ext>
                </a:extLst>
              </a:tr>
            </a:tbl>
          </a:graphicData>
        </a:graphic>
      </p:graphicFrame>
      <p:sp>
        <p:nvSpPr>
          <p:cNvPr id="6" name="Content Placeholder 5">
            <a:extLst>
              <a:ext uri="{FF2B5EF4-FFF2-40B4-BE49-F238E27FC236}">
                <a16:creationId xmlns:a16="http://schemas.microsoft.com/office/drawing/2014/main" id="{49D3AE57-24C5-493B-9931-78A30DA206DE}"/>
              </a:ext>
            </a:extLst>
          </p:cNvPr>
          <p:cNvSpPr>
            <a:spLocks noGrp="1"/>
          </p:cNvSpPr>
          <p:nvPr>
            <p:ph sz="quarter" idx="14"/>
          </p:nvPr>
        </p:nvSpPr>
        <p:spPr>
          <a:xfrm>
            <a:off x="342900" y="4121176"/>
            <a:ext cx="8458200" cy="2157704"/>
          </a:xfrm>
        </p:spPr>
        <p:txBody>
          <a:bodyPr/>
          <a:lstStyle/>
          <a:p>
            <a:r>
              <a:rPr lang="en-US" dirty="0"/>
              <a:t>Bond proceeds are considered an Other Financing Source on the Statement of Revenues, Expenditures and Changes in Fund Balance.</a:t>
            </a:r>
          </a:p>
          <a:p>
            <a:pPr marL="292608" indent="-292608">
              <a:buFont typeface="Arial" panose="020B0604020202020204" pitchFamily="34" charset="0"/>
              <a:buChar char="•"/>
            </a:pPr>
            <a:r>
              <a:rPr lang="en-US" dirty="0"/>
              <a:t>Bond proceeds is not a revenue per se, but is considered a current inflow on the activity statement.</a:t>
            </a:r>
          </a:p>
        </p:txBody>
      </p:sp>
      <p:sp>
        <p:nvSpPr>
          <p:cNvPr id="7" name="Slide Number Placeholder 6">
            <a:extLst>
              <a:ext uri="{FF2B5EF4-FFF2-40B4-BE49-F238E27FC236}">
                <a16:creationId xmlns:a16="http://schemas.microsoft.com/office/drawing/2014/main" id="{8652FA65-F5CF-4BD6-939D-95129DA3D69F}"/>
              </a:ext>
            </a:extLst>
          </p:cNvPr>
          <p:cNvSpPr>
            <a:spLocks noGrp="1"/>
          </p:cNvSpPr>
          <p:nvPr>
            <p:ph type="sldNum" sz="quarter" idx="10"/>
          </p:nvPr>
        </p:nvSpPr>
        <p:spPr/>
        <p:txBody>
          <a:bodyPr/>
          <a:lstStyle/>
          <a:p>
            <a:fld id="{68151E55-6873-49E2-B8D5-2F265E6F1973}" type="slidenum">
              <a:rPr lang="en-US" smtClean="0"/>
              <a:t>9</a:t>
            </a:fld>
            <a:endParaRPr lang="en-US"/>
          </a:p>
        </p:txBody>
      </p:sp>
    </p:spTree>
    <p:extLst>
      <p:ext uri="{BB962C8B-B14F-4D97-AF65-F5344CB8AC3E}">
        <p14:creationId xmlns:p14="http://schemas.microsoft.com/office/powerpoint/2010/main" val="1562068185"/>
      </p:ext>
    </p:extLst>
  </p:cSld>
  <p:clrMapOvr>
    <a:masterClrMapping/>
  </p:clrMapOvr>
</p:sld>
</file>

<file path=ppt/theme/theme1.xml><?xml version="1.0" encoding="utf-8"?>
<a:theme xmlns:a="http://schemas.openxmlformats.org/drawingml/2006/main" name="Title Slides Master">
  <a:themeElements>
    <a:clrScheme name="Custom 3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5524</TotalTime>
  <Words>1837</Words>
  <Application>Microsoft Office PowerPoint</Application>
  <PresentationFormat>On-screen Show (4:3)</PresentationFormat>
  <Paragraphs>174</Paragraphs>
  <Slides>29</Slides>
  <Notes>0</Notes>
  <HiddenSlides>4</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29</vt:i4>
      </vt:variant>
    </vt:vector>
  </HeadingPairs>
  <TitlesOfParts>
    <vt:vector size="36" baseType="lpstr">
      <vt:lpstr>Arial</vt:lpstr>
      <vt:lpstr>Calibri</vt:lpstr>
      <vt:lpstr>Title Slides Master</vt:lpstr>
      <vt:lpstr>MainContentSlideMaster</vt:lpstr>
      <vt:lpstr>ClosingMaster</vt:lpstr>
      <vt:lpstr>DividerSlideMaster</vt:lpstr>
      <vt:lpstr>ImageDescriptionAppendixSlideMaster</vt:lpstr>
      <vt:lpstr>Chapter 5</vt:lpstr>
      <vt:lpstr>Chapter 5 Accounting for Other Government Fund Types: Capital Projects, Debt Service, and Permanent Funds</vt:lpstr>
      <vt:lpstr>Chapter 5 – Learning objectives</vt:lpstr>
      <vt:lpstr>Review of Capital Project, Debt Service and Permanent Funds 1</vt:lpstr>
      <vt:lpstr>Review of Capital Project, Debt Service and Permanent Funds 2</vt:lpstr>
      <vt:lpstr>Fund Definitions Capital Projects Funds</vt:lpstr>
      <vt:lpstr>Capital Project Funds</vt:lpstr>
      <vt:lpstr>Primary Sources of Funds for Capital Projects</vt:lpstr>
      <vt:lpstr>Bond Issues</vt:lpstr>
      <vt:lpstr>Number of Capital Project Funds to Use 1</vt:lpstr>
      <vt:lpstr>Number of Capital Project Funds to Use 2</vt:lpstr>
      <vt:lpstr>Fund Definitions Debt Service Funds</vt:lpstr>
      <vt:lpstr>Uses of Debt Service Funds</vt:lpstr>
      <vt:lpstr>Purpose of Debt Service Fund</vt:lpstr>
      <vt:lpstr>Sources of Debt Service Financing</vt:lpstr>
      <vt:lpstr>Modified Accrual Basis &amp; Debt Service Funds</vt:lpstr>
      <vt:lpstr>Types of Debt 1</vt:lpstr>
      <vt:lpstr>Types of Debt 2</vt:lpstr>
      <vt:lpstr>Fund Definitions Permanent Funds</vt:lpstr>
      <vt:lpstr>Permanent Funds</vt:lpstr>
      <vt:lpstr>Summary: Accounting for Trusts</vt:lpstr>
      <vt:lpstr>Review of Fund Financial Statements for Government Type Funds</vt:lpstr>
      <vt:lpstr>Statement of Revenues, Expenditures, and Changes in Fund Balance 1</vt:lpstr>
      <vt:lpstr>Statement of Revenues, Expenditures, and Changes in Fund Balance 2</vt:lpstr>
      <vt:lpstr> End of the main content of chapter 5</vt:lpstr>
      <vt:lpstr>Accessibility Content: Text Alternatives for Images</vt:lpstr>
      <vt:lpstr>Chapter 5 Accounting for Other Government Fund Types: Capital Projects, Debt Service, and Permanent Funds – Text Alternative</vt:lpstr>
      <vt:lpstr>Statement of Revenues, Expenditures, and Changes in Fund Balance 1 – Text Alternative</vt:lpstr>
      <vt:lpstr> End of the main content of chapter 5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
  <cp:keywords/>
  <cp:lastModifiedBy>Kalirajan T</cp:lastModifiedBy>
  <cp:revision>2212</cp:revision>
  <dcterms:created xsi:type="dcterms:W3CDTF">2020-12-08T04:00:13Z</dcterms:created>
  <dcterms:modified xsi:type="dcterms:W3CDTF">2023-06-19T13:39:36Z</dcterms:modified>
</cp:coreProperties>
</file>